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1" r:id="rId1"/>
  </p:sldMasterIdLst>
  <p:notesMasterIdLst>
    <p:notesMasterId r:id="rId47"/>
  </p:notesMasterIdLst>
  <p:sldIdLst>
    <p:sldId id="607" r:id="rId2"/>
    <p:sldId id="608" r:id="rId3"/>
    <p:sldId id="609" r:id="rId4"/>
    <p:sldId id="551" r:id="rId5"/>
    <p:sldId id="506" r:id="rId6"/>
    <p:sldId id="583" r:id="rId7"/>
    <p:sldId id="585" r:id="rId8"/>
    <p:sldId id="587" r:id="rId9"/>
    <p:sldId id="579" r:id="rId10"/>
    <p:sldId id="497" r:id="rId11"/>
    <p:sldId id="574" r:id="rId12"/>
    <p:sldId id="550" r:id="rId13"/>
    <p:sldId id="616" r:id="rId14"/>
    <p:sldId id="573" r:id="rId15"/>
    <p:sldId id="511" r:id="rId16"/>
    <p:sldId id="601" r:id="rId17"/>
    <p:sldId id="536" r:id="rId18"/>
    <p:sldId id="540" r:id="rId19"/>
    <p:sldId id="539" r:id="rId20"/>
    <p:sldId id="604" r:id="rId21"/>
    <p:sldId id="605" r:id="rId22"/>
    <p:sldId id="606" r:id="rId23"/>
    <p:sldId id="557" r:id="rId24"/>
    <p:sldId id="559" r:id="rId25"/>
    <p:sldId id="562" r:id="rId26"/>
    <p:sldId id="578" r:id="rId27"/>
    <p:sldId id="618" r:id="rId28"/>
    <p:sldId id="619" r:id="rId29"/>
    <p:sldId id="620" r:id="rId30"/>
    <p:sldId id="621" r:id="rId31"/>
    <p:sldId id="515" r:id="rId32"/>
    <p:sldId id="597" r:id="rId33"/>
    <p:sldId id="623" r:id="rId34"/>
    <p:sldId id="624" r:id="rId35"/>
    <p:sldId id="625" r:id="rId36"/>
    <p:sldId id="626" r:id="rId37"/>
    <p:sldId id="627" r:id="rId38"/>
    <p:sldId id="628" r:id="rId39"/>
    <p:sldId id="629" r:id="rId40"/>
    <p:sldId id="630" r:id="rId41"/>
    <p:sldId id="631" r:id="rId42"/>
    <p:sldId id="632" r:id="rId43"/>
    <p:sldId id="633" r:id="rId44"/>
    <p:sldId id="544" r:id="rId45"/>
    <p:sldId id="615" r:id="rId46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65" autoAdjust="0"/>
    <p:restoredTop sz="78727" autoAdjust="0"/>
  </p:normalViewPr>
  <p:slideViewPr>
    <p:cSldViewPr>
      <p:cViewPr varScale="1">
        <p:scale>
          <a:sx n="57" d="100"/>
          <a:sy n="57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08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3E64F7-B5F8-4AE4-87D2-A0D90B6F4586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C02D5B0-92F1-41E2-B5D1-8C1606A466C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01529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512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F6C5593-8EB5-4100-9E7F-10FA023E2937}" type="slidenum">
              <a:rPr lang="tr-TR" altLang="tr-TR">
                <a:latin typeface="Calibri" panose="020F0502020204030204" pitchFamily="34" charset="0"/>
              </a:rPr>
              <a:pPr/>
              <a:t>1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731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11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113789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12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04516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Bulaşıcı hastalıklarda bu süre</a:t>
            </a:r>
            <a:r>
              <a:rPr lang="tr-TR" baseline="0" dirty="0" smtClean="0"/>
              <a:t> enfeksiyon etkeninin kuluçka süresi ile ilişkilidir.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13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601891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14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662747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15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864112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16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493868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17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13730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18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43104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19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235055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20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66063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tr-TR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E2873B-E579-4146-AF8E-841B5AA07DF8}" type="slidenum">
              <a:rPr lang="en-US" altLang="tr-TR">
                <a:solidFill>
                  <a:srgbClr val="000000"/>
                </a:solidFill>
                <a:latin typeface="Calibri" panose="020F0502020204030204" pitchFamily="34" charset="0"/>
              </a:rPr>
              <a:pPr/>
              <a:t>2</a:t>
            </a:fld>
            <a:endParaRPr lang="en-US" altLang="tr-T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8021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21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174518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Katılımcıların mesleki özelliklerine göre hastalıklara örnekler verilecektir. Sağlık personeli için bu konu detaylandırılabilir.</a:t>
            </a:r>
            <a:r>
              <a:rPr lang="tr-TR" baseline="0" dirty="0" smtClean="0"/>
              <a:t> 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22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448058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23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285061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24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961923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25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529327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en-US" dirty="0" smtClean="0">
              <a:cs typeface="Arial" panose="020B0604020202020204" pitchFamily="34" charset="0"/>
            </a:endParaRPr>
          </a:p>
        </p:txBody>
      </p:sp>
      <p:sp>
        <p:nvSpPr>
          <p:cNvPr id="8909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27868" indent="-27994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19797" indent="-22395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567716" indent="-22395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15635" indent="-22395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463554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11472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359391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07310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856E016F-224E-4743-8B9B-85BBBDF14456}" type="slidenum">
              <a:rPr lang="tr-TR" altLang="en-US" b="0">
                <a:latin typeface="Times New Roman" panose="02020603050405020304" pitchFamily="18" charset="0"/>
              </a:rPr>
              <a:pPr/>
              <a:t>27</a:t>
            </a:fld>
            <a:endParaRPr lang="tr-TR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7727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en-US" dirty="0" smtClean="0">
              <a:cs typeface="Arial" panose="020B0604020202020204" pitchFamily="34" charset="0"/>
            </a:endParaRPr>
          </a:p>
        </p:txBody>
      </p:sp>
      <p:sp>
        <p:nvSpPr>
          <p:cNvPr id="8909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27868" indent="-27994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19797" indent="-22395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567716" indent="-22395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15635" indent="-22395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463554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11472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359391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07310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856E016F-224E-4743-8B9B-85BBBDF14456}" type="slidenum">
              <a:rPr lang="tr-TR" altLang="en-US" b="0">
                <a:latin typeface="Times New Roman" panose="02020603050405020304" pitchFamily="18" charset="0"/>
              </a:rPr>
              <a:pPr/>
              <a:t>28</a:t>
            </a:fld>
            <a:endParaRPr lang="tr-TR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2798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en-US" dirty="0" smtClean="0">
              <a:cs typeface="Arial" panose="020B0604020202020204" pitchFamily="34" charset="0"/>
            </a:endParaRPr>
          </a:p>
        </p:txBody>
      </p:sp>
      <p:sp>
        <p:nvSpPr>
          <p:cNvPr id="8909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27868" indent="-27994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19797" indent="-22395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567716" indent="-22395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15635" indent="-22395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463554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11472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359391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07310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856E016F-224E-4743-8B9B-85BBBDF14456}" type="slidenum">
              <a:rPr lang="tr-TR" altLang="en-US" b="0">
                <a:latin typeface="Times New Roman" panose="02020603050405020304" pitchFamily="18" charset="0"/>
              </a:rPr>
              <a:pPr/>
              <a:t>29</a:t>
            </a:fld>
            <a:endParaRPr lang="tr-TR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7738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en-US" dirty="0" smtClean="0">
              <a:cs typeface="Arial" panose="020B0604020202020204" pitchFamily="34" charset="0"/>
            </a:endParaRPr>
          </a:p>
        </p:txBody>
      </p:sp>
      <p:sp>
        <p:nvSpPr>
          <p:cNvPr id="8909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27868" indent="-27994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19797" indent="-22395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567716" indent="-22395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15635" indent="-22395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463554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11472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359391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07310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856E016F-224E-4743-8B9B-85BBBDF14456}" type="slidenum">
              <a:rPr lang="tr-TR" altLang="en-US" b="0">
                <a:latin typeface="Times New Roman" panose="02020603050405020304" pitchFamily="18" charset="0"/>
              </a:rPr>
              <a:pPr/>
              <a:t>30</a:t>
            </a:fld>
            <a:endParaRPr lang="tr-TR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0116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534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922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5C078D0-36AA-4493-B2CC-6634029CB29D}" type="slidenum">
              <a:rPr lang="tr-TR" altLang="tr-TR">
                <a:latin typeface="Calibri" panose="020F0502020204030204" pitchFamily="34" charset="0"/>
              </a:rPr>
              <a:pPr/>
              <a:t>3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5244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87565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117EEA-AD3D-40EC-AF42-4693466673C4}" type="slidenum">
              <a:rPr lang="tr-TR" altLang="tr-TR" smtClean="0"/>
              <a:pPr>
                <a:defRPr/>
              </a:pPr>
              <a:t>34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FAFA35-8E88-4654-AC94-07F60413D5A4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722313"/>
            <a:ext cx="4513262" cy="3386137"/>
          </a:xfrm>
          <a:ln w="12700"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110038"/>
          </a:xfrm>
          <a:noFill/>
          <a:ln/>
        </p:spPr>
        <p:txBody>
          <a:bodyPr lIns="92075" tIns="46038" rIns="92075" bIns="46038"/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7420039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117EEA-AD3D-40EC-AF42-4693466673C4}" type="slidenum">
              <a:rPr lang="tr-TR" altLang="tr-TR" smtClean="0"/>
              <a:pPr>
                <a:defRPr/>
              </a:pPr>
              <a:t>40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152065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793293" y="8531178"/>
            <a:ext cx="2901939" cy="44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584" tIns="44792" rIns="89584" bIns="44792" anchor="b"/>
          <a:lstStyle>
            <a:lvl1pPr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4D9F6970-114B-4458-A072-760840625552}" type="slidenum">
              <a:rPr lang="de-DE" altLang="en-US" b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/>
              <a:t>43</a:t>
            </a:fld>
            <a:endParaRPr lang="de-DE" altLang="en-US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6019" name="Text Box 3"/>
          <p:cNvSpPr txBox="1">
            <a:spLocks noGrp="1" noChangeArrowheads="1"/>
          </p:cNvSpPr>
          <p:nvPr/>
        </p:nvSpPr>
        <p:spPr bwMode="auto">
          <a:xfrm>
            <a:off x="3796393" y="8535856"/>
            <a:ext cx="2900388" cy="445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899" tIns="46453" rIns="92899" bIns="46453" anchor="b"/>
          <a:lstStyle>
            <a:lvl1pPr defTabSz="947738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defTabSz="947738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defTabSz="947738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defTabSz="947738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defTabSz="947738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06A1812-DD88-4244-8690-8CF213AC24F7}" type="slidenum">
              <a:rPr lang="en-GB" altLang="en-US" sz="1300" b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/>
              <a:t>43</a:t>
            </a:fld>
            <a:endParaRPr lang="en-GB" altLang="en-US" sz="1300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60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1725" y="673100"/>
            <a:ext cx="4494213" cy="3370263"/>
          </a:xfrm>
          <a:ln/>
        </p:spPr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904" y="4266368"/>
            <a:ext cx="4910973" cy="404182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899" tIns="46453" rIns="92899" bIns="46453"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64554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tr-TR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76C6F4-6540-470B-BDE9-438763EBE01D}" type="slidenum">
              <a:rPr lang="en-US" altLang="tr-TR">
                <a:solidFill>
                  <a:srgbClr val="000000"/>
                </a:solidFill>
                <a:latin typeface="Calibri" panose="020F0502020204030204" pitchFamily="34" charset="0"/>
              </a:rPr>
              <a:pPr/>
              <a:t>45</a:t>
            </a:fld>
            <a:endParaRPr lang="en-US" altLang="tr-T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522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2400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53145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25957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 smtClean="0">
              <a:cs typeface="Arial" panose="020B0604020202020204" pitchFamily="34" charset="0"/>
            </a:endParaRPr>
          </a:p>
        </p:txBody>
      </p:sp>
      <p:sp>
        <p:nvSpPr>
          <p:cNvPr id="8192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27868" indent="-27994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19797" indent="-22395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567716" indent="-22395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15635" indent="-223959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463554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11472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359391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07310" indent="-223959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F0951AD9-6FA8-4001-9730-C59404E45447}" type="slidenum">
              <a:rPr lang="tr-TR" altLang="tr-TR" b="0">
                <a:latin typeface="Times New Roman" panose="02020603050405020304" pitchFamily="18" charset="0"/>
              </a:rPr>
              <a:pPr/>
              <a:t>6</a:t>
            </a:fld>
            <a:endParaRPr lang="tr-TR" altLang="tr-TR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460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6031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98897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aseline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2D5B0-92F1-41E2-B5D1-8C1606A466C8}" type="slidenum">
              <a:rPr lang="tr-TR" altLang="tr-TR" smtClean="0"/>
              <a:pPr>
                <a:defRPr/>
              </a:pPr>
              <a:t>10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11341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64ACFB-7666-4D09-A463-035169EC80C1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211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51EB9-EB16-4A39-9AF3-895D9FC661E2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135483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C35D2-6944-41C3-8349-45FBC54F26BB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251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24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19735-8DF2-49F0-A55A-CABB2A4D5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66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69001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F98597-0F72-400C-AC6A-AC6F87CC9078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487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A6E06-146E-49E3-A872-BDBD0C4B8504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03777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23C1C4-D72C-4B09-A43F-8008A5273834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747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60382-10D3-420D-80EB-BDA435D6D498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74975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86330-D51B-4C83-B61F-537CE2B9F1DF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4376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B07D97-0D8A-448D-899E-A0096C014BBD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46424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9A2E2-F9BB-4898-B862-61BEDFE714B1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65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92051EB9-EB16-4A39-9AF3-895D9FC661E2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53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  <p:sldLayoutId id="2147483934" r:id="rId13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Metin kutusu 4"/>
          <p:cNvSpPr txBox="1">
            <a:spLocks noChangeArrowheads="1"/>
          </p:cNvSpPr>
          <p:nvPr/>
        </p:nvSpPr>
        <p:spPr bwMode="auto">
          <a:xfrm>
            <a:off x="1043608" y="1412776"/>
            <a:ext cx="7200900" cy="820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36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ÇANKAYA ÜNİVERSİTESİ</a:t>
            </a:r>
            <a:endParaRPr lang="tr-TR" altLang="tr-TR" sz="3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698778" y="3220562"/>
            <a:ext cx="6203942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tr-TR" altLang="tr-TR" sz="2800" b="1" dirty="0">
                <a:latin typeface="Arial" panose="020B0604020202020204" pitchFamily="34" charset="0"/>
              </a:rPr>
              <a:t>TEMEL </a:t>
            </a:r>
          </a:p>
          <a:p>
            <a:pPr algn="ctr" eaLnBrk="1" hangingPunct="1">
              <a:lnSpc>
                <a:spcPct val="150000"/>
              </a:lnSpc>
            </a:pPr>
            <a:r>
              <a:rPr lang="tr-TR" altLang="tr-TR" sz="2800" b="1" dirty="0">
                <a:latin typeface="Arial" panose="020B0604020202020204" pitchFamily="34" charset="0"/>
              </a:rPr>
              <a:t>İŞ SAĞLIĞI ve GÜVENLİĞİ EĞİTİMİ </a:t>
            </a:r>
            <a:endParaRPr lang="tr-TR" altLang="tr-TR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endParaRPr lang="tr-TR" dirty="0"/>
          </a:p>
        </p:txBody>
      </p:sp>
      <p:pic>
        <p:nvPicPr>
          <p:cNvPr id="5" name="Resim 4" descr="C:\Users\Aykut Çakır\AppData\Local\Microsoft\Windows\INetCache\Content.Outlook\WA3ZYG1Q\çankaya yeni 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961" y="4928463"/>
            <a:ext cx="4410075" cy="1133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606137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5576" y="1150614"/>
            <a:ext cx="7632848" cy="70283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Meslek </a:t>
            </a:r>
            <a:r>
              <a:rPr lang="tr-TR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HastalIklarI</a:t>
            </a:r>
            <a:endParaRPr lang="tr-T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2564904"/>
            <a:ext cx="7886700" cy="324036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Meslek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hastalığı, </a:t>
            </a:r>
            <a:r>
              <a:rPr lang="tr-TR" sz="2800" u="sng" dirty="0">
                <a:latin typeface="Arial" panose="020B0604020202020204" pitchFamily="34" charset="0"/>
                <a:cs typeface="Arial" panose="020B0604020202020204" pitchFamily="34" charset="0"/>
              </a:rPr>
              <a:t>sigortalının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çalıştığı veya yaptığı işin niteliğinden dolayı tekrarlanan bir sebeple veya işin yürütüm şartları yüzünden uğradığı geçici veya sürekli hastalık, bedensel veya ruhsal </a:t>
            </a:r>
            <a:r>
              <a:rPr lang="tr-TR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özürlülük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halleridir. 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(Madde14/5510)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tr-TR" sz="24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Mesleki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risklere maruziyet sonucu ortaya çıkan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hastalık.</a:t>
            </a:r>
            <a:r>
              <a:rPr lang="tr-TR" sz="2600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(Madde3/L/6331)</a:t>
            </a:r>
            <a:endParaRPr 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10</a:t>
            </a:fld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683568" y="476672"/>
            <a:ext cx="8001056" cy="7920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642910" y="2222111"/>
            <a:ext cx="8001056" cy="414286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753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45484" y="1127992"/>
            <a:ext cx="7998482" cy="71683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642910" y="2222110"/>
            <a:ext cx="8001056" cy="4278723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1 İçerik Yer Tutucusu"/>
          <p:cNvSpPr>
            <a:spLocks noGrp="1"/>
          </p:cNvSpPr>
          <p:nvPr>
            <p:ph idx="1"/>
          </p:nvPr>
        </p:nvSpPr>
        <p:spPr>
          <a:xfrm>
            <a:off x="755576" y="1700808"/>
            <a:ext cx="8136904" cy="4536504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İşe girmeden önce var olan veya çalışırken ortaya çıkan doğrudan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iş yerinden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kaynaklanmasa bile, işyerindeki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faktörlerden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etkilenir ve hastalığın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seyri değişir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İşyeri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ortam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faktörleri, çoğunlukla temel hastalık etkeni değildir.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Kalp damar hastalıkları, KOAH, kas iskelet sistemi hastalıkları, şeker hastalığı vb.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tr-TR" sz="36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70000"/>
              </a:lnSpc>
              <a:buNone/>
            </a:pPr>
            <a:endParaRPr lang="tr-TR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421461"/>
            <a:ext cx="2133600" cy="365125"/>
          </a:xfrm>
        </p:spPr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11</a:t>
            </a:fld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2 Başlık"/>
          <p:cNvSpPr txBox="1">
            <a:spLocks/>
          </p:cNvSpPr>
          <p:nvPr/>
        </p:nvSpPr>
        <p:spPr>
          <a:xfrm>
            <a:off x="683568" y="620688"/>
            <a:ext cx="7759774" cy="70328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İşle İlgili Hastalıklar</a:t>
            </a:r>
            <a:endParaRPr lang="tr-T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70478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71538" y="1000108"/>
            <a:ext cx="7072362" cy="934459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Meslek Hastalıkları</a:t>
            </a:r>
            <a:endParaRPr lang="tr-T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2910" y="2357430"/>
            <a:ext cx="7715304" cy="3929090"/>
          </a:xfrm>
        </p:spPr>
        <p:txBody>
          <a:bodyPr>
            <a:normAutofit/>
          </a:bodyPr>
          <a:lstStyle/>
          <a:p>
            <a:pPr marL="449263" lvl="2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Kendine özgü bir klinik tablosu vardır.</a:t>
            </a:r>
          </a:p>
          <a:p>
            <a:pPr marL="449263" lvl="2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Hastalık 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etkeni bellidir</a:t>
            </a:r>
            <a:r>
              <a:rPr 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49263" lvl="2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Hastalığın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nedeni işyerinde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olup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iş ile hastalık arasında nedensel bir bağ vardır.</a:t>
            </a:r>
          </a:p>
          <a:p>
            <a:pPr marL="449263" lvl="2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İşyerinde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alınacak teknik ve tıbbi önlemlerle meslek hastalıklarından </a:t>
            </a:r>
            <a:r>
              <a:rPr lang="tr-TR" sz="2200" dirty="0" err="1">
                <a:latin typeface="Arial" panose="020B0604020202020204" pitchFamily="34" charset="0"/>
                <a:cs typeface="Arial" panose="020B0604020202020204" pitchFamily="34" charset="0"/>
              </a:rPr>
              <a:t>korunulabilir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12</a:t>
            </a:fld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642910" y="1052736"/>
            <a:ext cx="8001056" cy="93445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642910" y="2261497"/>
            <a:ext cx="8043890" cy="4094853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6736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2910" y="2420888"/>
            <a:ext cx="8001056" cy="3705275"/>
          </a:xfrm>
          <a:ln w="9525">
            <a:noFill/>
          </a:ln>
        </p:spPr>
        <p:txBody>
          <a:bodyPr>
            <a:normAutofit/>
          </a:bodyPr>
          <a:lstStyle/>
          <a:p>
            <a:pPr marL="6350" lvl="2" indent="-6350" algn="just">
              <a:lnSpc>
                <a:spcPct val="150000"/>
              </a:lnSpc>
              <a:buNone/>
            </a:pPr>
            <a:r>
              <a:rPr lang="tr-TR" altLang="tr-TR" sz="2200" dirty="0">
                <a:latin typeface="Arial" panose="020B0604020202020204" pitchFamily="34" charset="0"/>
                <a:cs typeface="Arial" panose="020B0604020202020204" pitchFamily="34" charset="0"/>
              </a:rPr>
              <a:t>Sigortalının meslek hastalığına sebep olan işinden </a:t>
            </a:r>
            <a:r>
              <a:rPr lang="tr-TR" alt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fiilen ayrıldığı tarih </a:t>
            </a:r>
            <a:r>
              <a:rPr lang="tr-TR" altLang="tr-TR" sz="2200" dirty="0">
                <a:latin typeface="Arial" panose="020B0604020202020204" pitchFamily="34" charset="0"/>
                <a:cs typeface="Arial" panose="020B0604020202020204" pitchFamily="34" charset="0"/>
              </a:rPr>
              <a:t>ile meslek hastalığının meydana çıktığı tarih arasında geçen </a:t>
            </a:r>
            <a:r>
              <a:rPr lang="tr-TR" alt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en uzun </a:t>
            </a:r>
            <a:r>
              <a:rPr lang="tr-TR" alt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süredir.</a:t>
            </a:r>
          </a:p>
          <a:p>
            <a:pPr marL="0" indent="0">
              <a:buNone/>
            </a:pPr>
            <a:endParaRPr lang="tr-TR" sz="22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/>
              <a:pPr>
                <a:defRPr/>
              </a:pPr>
              <a:t>13</a:t>
            </a:fld>
            <a:endParaRPr lang="tr-TR" altLang="tr-TR"/>
          </a:p>
        </p:txBody>
      </p:sp>
      <p:sp>
        <p:nvSpPr>
          <p:cNvPr id="8" name="4 Dikdörtgen"/>
          <p:cNvSpPr/>
          <p:nvPr/>
        </p:nvSpPr>
        <p:spPr>
          <a:xfrm>
            <a:off x="755576" y="692696"/>
            <a:ext cx="79545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Meslek Hastalıklarında </a:t>
            </a:r>
          </a:p>
          <a:p>
            <a:pPr algn="ctr" eaLnBrk="1" hangingPunct="1">
              <a:defRPr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Yükümlülük Süresi </a:t>
            </a: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00196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 txBox="1">
            <a:spLocks noChangeArrowheads="1"/>
          </p:cNvSpPr>
          <p:nvPr/>
        </p:nvSpPr>
        <p:spPr bwMode="auto">
          <a:xfrm>
            <a:off x="827584" y="2132856"/>
            <a:ext cx="7572428" cy="3712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en-US" altLang="tr-TR" sz="2200" b="0" dirty="0" smtClean="0">
                <a:latin typeface="Arial" panose="020B0604020202020204" pitchFamily="34" charset="0"/>
              </a:rPr>
              <a:t>Zararlı </a:t>
            </a:r>
            <a:r>
              <a:rPr lang="en-US" altLang="tr-TR" sz="2200" b="0" dirty="0">
                <a:latin typeface="Arial" panose="020B0604020202020204" pitchFamily="34" charset="0"/>
              </a:rPr>
              <a:t>etkinin başlamasıyla hastalık belirtilerinin ortaya çıkması için gereken </a:t>
            </a:r>
            <a:r>
              <a:rPr lang="en-US" altLang="tr-TR" sz="2200" dirty="0">
                <a:latin typeface="Arial" panose="020B0604020202020204" pitchFamily="34" charset="0"/>
              </a:rPr>
              <a:t>en az süredir</a:t>
            </a:r>
            <a:r>
              <a:rPr lang="en-US" altLang="tr-TR" sz="2200" dirty="0" smtClean="0">
                <a:latin typeface="Arial" panose="020B0604020202020204" pitchFamily="34" charset="0"/>
              </a:rPr>
              <a:t>.</a:t>
            </a:r>
            <a:endParaRPr lang="en-US" altLang="tr-TR" sz="2200" dirty="0"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tr-TR" sz="2200" b="0" dirty="0" err="1">
                <a:latin typeface="Arial" panose="020B0604020202020204" pitchFamily="34" charset="0"/>
              </a:rPr>
              <a:t>Pnömokonyoz</a:t>
            </a:r>
            <a:r>
              <a:rPr lang="en-US" altLang="tr-TR" sz="2200" b="0" dirty="0">
                <a:latin typeface="Arial" panose="020B0604020202020204" pitchFamily="34" charset="0"/>
              </a:rPr>
              <a:t> </a:t>
            </a:r>
            <a:r>
              <a:rPr lang="en-US" altLang="tr-TR" sz="2200" b="0" dirty="0" err="1">
                <a:latin typeface="Arial" panose="020B0604020202020204" pitchFamily="34" charset="0"/>
              </a:rPr>
              <a:t>yapacak</a:t>
            </a:r>
            <a:r>
              <a:rPr lang="en-US" altLang="tr-TR" sz="2200" b="0" dirty="0">
                <a:latin typeface="Arial" panose="020B0604020202020204" pitchFamily="34" charset="0"/>
              </a:rPr>
              <a:t> </a:t>
            </a:r>
            <a:r>
              <a:rPr lang="en-US" altLang="tr-TR" sz="2200" b="0" dirty="0" err="1">
                <a:latin typeface="Arial" panose="020B0604020202020204" pitchFamily="34" charset="0"/>
              </a:rPr>
              <a:t>yoğunluk</a:t>
            </a:r>
            <a:r>
              <a:rPr lang="en-US" altLang="tr-TR" sz="2200" b="0" dirty="0">
                <a:latin typeface="Arial" panose="020B0604020202020204" pitchFamily="34" charset="0"/>
              </a:rPr>
              <a:t> </a:t>
            </a:r>
            <a:r>
              <a:rPr lang="en-US" altLang="tr-TR" sz="2200" b="0" dirty="0" err="1">
                <a:latin typeface="Arial" panose="020B0604020202020204" pitchFamily="34" charset="0"/>
              </a:rPr>
              <a:t>ve</a:t>
            </a:r>
            <a:r>
              <a:rPr lang="en-US" altLang="tr-TR" sz="2200" b="0" dirty="0">
                <a:latin typeface="Arial" panose="020B0604020202020204" pitchFamily="34" charset="0"/>
              </a:rPr>
              <a:t> </a:t>
            </a:r>
            <a:r>
              <a:rPr lang="en-US" altLang="tr-TR" sz="2200" b="0" dirty="0" err="1">
                <a:latin typeface="Arial" panose="020B0604020202020204" pitchFamily="34" charset="0"/>
              </a:rPr>
              <a:t>nitelikte</a:t>
            </a:r>
            <a:r>
              <a:rPr lang="en-US" altLang="tr-TR" sz="2200" b="0" dirty="0">
                <a:latin typeface="Arial" panose="020B0604020202020204" pitchFamily="34" charset="0"/>
              </a:rPr>
              <a:t> </a:t>
            </a:r>
            <a:r>
              <a:rPr lang="en-US" altLang="tr-TR" sz="2200" b="0" dirty="0" err="1">
                <a:latin typeface="Arial" panose="020B0604020202020204" pitchFamily="34" charset="0"/>
              </a:rPr>
              <a:t>toz</a:t>
            </a:r>
            <a:r>
              <a:rPr lang="en-US" altLang="tr-TR" sz="2200" b="0" dirty="0">
                <a:latin typeface="Arial" panose="020B0604020202020204" pitchFamily="34" charset="0"/>
              </a:rPr>
              <a:t> </a:t>
            </a:r>
            <a:r>
              <a:rPr lang="en-US" altLang="tr-TR" sz="2200" b="0" dirty="0" err="1">
                <a:latin typeface="Arial" panose="020B0604020202020204" pitchFamily="34" charset="0"/>
              </a:rPr>
              <a:t>bulunan</a:t>
            </a:r>
            <a:r>
              <a:rPr lang="en-US" altLang="tr-TR" sz="2200" b="0" dirty="0">
                <a:latin typeface="Arial" panose="020B0604020202020204" pitchFamily="34" charset="0"/>
              </a:rPr>
              <a:t> </a:t>
            </a:r>
            <a:r>
              <a:rPr lang="en-US" altLang="tr-TR" sz="2200" b="0" dirty="0" err="1">
                <a:latin typeface="Arial" panose="020B0604020202020204" pitchFamily="34" charset="0"/>
              </a:rPr>
              <a:t>işyerinde</a:t>
            </a:r>
            <a:r>
              <a:rPr lang="en-US" altLang="tr-TR" sz="2200" b="0" dirty="0">
                <a:latin typeface="Arial" panose="020B0604020202020204" pitchFamily="34" charset="0"/>
              </a:rPr>
              <a:t> </a:t>
            </a:r>
            <a:r>
              <a:rPr lang="en-US" altLang="tr-TR" sz="2200" dirty="0" err="1" smtClean="0">
                <a:latin typeface="Arial" panose="020B0604020202020204" pitchFamily="34" charset="0"/>
              </a:rPr>
              <a:t>enaz</a:t>
            </a:r>
            <a:r>
              <a:rPr lang="en-US" altLang="tr-TR" sz="2200" dirty="0" smtClean="0">
                <a:latin typeface="Arial" panose="020B0604020202020204" pitchFamily="34" charset="0"/>
              </a:rPr>
              <a:t> </a:t>
            </a:r>
            <a:r>
              <a:rPr lang="en-US" altLang="tr-TR" sz="2200" dirty="0">
                <a:latin typeface="Arial" panose="020B0604020202020204" pitchFamily="34" charset="0"/>
              </a:rPr>
              <a:t>3 </a:t>
            </a:r>
            <a:r>
              <a:rPr lang="en-US" altLang="tr-TR" sz="2200" dirty="0" err="1">
                <a:latin typeface="Arial" panose="020B0604020202020204" pitchFamily="34" charset="0"/>
              </a:rPr>
              <a:t>yıl</a:t>
            </a:r>
            <a:r>
              <a:rPr lang="en-US" altLang="tr-TR" sz="2200" dirty="0">
                <a:latin typeface="Arial" panose="020B0604020202020204" pitchFamily="34" charset="0"/>
              </a:rPr>
              <a:t> </a:t>
            </a:r>
            <a:r>
              <a:rPr lang="en-US" altLang="tr-TR" sz="2200" b="0" dirty="0" err="1">
                <a:latin typeface="Arial" panose="020B0604020202020204" pitchFamily="34" charset="0"/>
              </a:rPr>
              <a:t>çalışmı</a:t>
            </a:r>
            <a:r>
              <a:rPr lang="tr-TR" altLang="tr-TR" sz="2200" b="0" dirty="0">
                <a:latin typeface="Arial" panose="020B0604020202020204" pitchFamily="34" charset="0"/>
              </a:rPr>
              <a:t>ş</a:t>
            </a:r>
            <a:r>
              <a:rPr lang="en-US" altLang="tr-TR" sz="2200" b="0" dirty="0">
                <a:latin typeface="Arial" panose="020B0604020202020204" pitchFamily="34" charset="0"/>
              </a:rPr>
              <a:t> olmak </a:t>
            </a:r>
            <a:r>
              <a:rPr lang="en-US" altLang="tr-TR" sz="2200" b="0" dirty="0" err="1">
                <a:latin typeface="Arial" panose="020B0604020202020204" pitchFamily="34" charset="0"/>
              </a:rPr>
              <a:t>gereklidir</a:t>
            </a:r>
            <a:r>
              <a:rPr lang="en-US" altLang="tr-TR" sz="2200" b="0" dirty="0" smtClean="0">
                <a:latin typeface="Arial" panose="020B0604020202020204" pitchFamily="34" charset="0"/>
              </a:rPr>
              <a:t>.</a:t>
            </a:r>
            <a:endParaRPr lang="en-US" altLang="tr-TR" sz="2200" b="0" dirty="0">
              <a:latin typeface="Arial" panose="020B0604020202020204" pitchFamily="34" charset="0"/>
            </a:endParaRPr>
          </a:p>
        </p:txBody>
      </p:sp>
      <p:sp>
        <p:nvSpPr>
          <p:cNvPr id="76803" name="2 Dikdörtgen"/>
          <p:cNvSpPr>
            <a:spLocks noChangeArrowheads="1"/>
          </p:cNvSpPr>
          <p:nvPr/>
        </p:nvSpPr>
        <p:spPr bwMode="auto">
          <a:xfrm>
            <a:off x="755576" y="548680"/>
            <a:ext cx="7823255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tr-TR" altLang="tr-TR" sz="3600" dirty="0" smtClean="0">
                <a:latin typeface="Arial" panose="020B0604020202020204" pitchFamily="34" charset="0"/>
              </a:rPr>
              <a:t>Meslek Hastalıklarında </a:t>
            </a:r>
          </a:p>
          <a:p>
            <a:pPr algn="ctr">
              <a:spcBef>
                <a:spcPct val="20000"/>
              </a:spcBef>
            </a:pPr>
            <a:r>
              <a:rPr lang="tr-TR" altLang="tr-TR" sz="3600" dirty="0" smtClean="0">
                <a:latin typeface="Arial" panose="020B0604020202020204" pitchFamily="34" charset="0"/>
              </a:rPr>
              <a:t>M</a:t>
            </a:r>
            <a:r>
              <a:rPr lang="en-US" altLang="tr-TR" sz="3600" dirty="0" smtClean="0">
                <a:latin typeface="Arial" panose="020B0604020202020204" pitchFamily="34" charset="0"/>
              </a:rPr>
              <a:t>aruziyet Süresi</a:t>
            </a:r>
            <a:endParaRPr lang="en-US" altLang="tr-TR" sz="3600" dirty="0">
              <a:latin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642910" y="2453263"/>
            <a:ext cx="8001056" cy="342400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500826" y="6215082"/>
            <a:ext cx="2133600" cy="365125"/>
          </a:xfrm>
        </p:spPr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14</a:t>
            </a:fld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74879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7826866" cy="648375"/>
          </a:xfrm>
        </p:spPr>
        <p:txBody>
          <a:bodyPr anchor="t">
            <a:noAutofit/>
          </a:bodyPr>
          <a:lstStyle/>
          <a:p>
            <a:pPr algn="ctr" eaLnBrk="1" hangingPunct="1"/>
            <a:r>
              <a:rPr lang="en-US" alt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Meslek Hastalıkları Sınıflandırma</a:t>
            </a:r>
            <a:r>
              <a:rPr lang="tr-TR" alt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sı</a:t>
            </a:r>
            <a:endParaRPr lang="en-US" altLang="tr-T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556792"/>
            <a:ext cx="7826866" cy="4203601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tr-T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tr-T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Grubu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Kimyasal Maddelerle Olan Meslek Hastalıkları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tr-T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 Grubu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Mesleki Cilt Hastalıkları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tr-T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 Grubu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Pnömokonyozlar ve Diğer Meslekî Solunum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Sistemi Hastalıkları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tr-T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 Grubu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Mesleki Bulaşıcı Hastalıklar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tr-TR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tr-T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 Grubu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Fizik Etkenlerle Olan Meslek Hastalıkları</a:t>
            </a:r>
            <a:endParaRPr lang="tr-TR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15</a:t>
            </a:fld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76388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İçerik Yer Tutucusu 2"/>
          <p:cNvSpPr>
            <a:spLocks noGrp="1"/>
          </p:cNvSpPr>
          <p:nvPr>
            <p:ph idx="1"/>
          </p:nvPr>
        </p:nvSpPr>
        <p:spPr>
          <a:xfrm>
            <a:off x="611560" y="1556793"/>
            <a:ext cx="3960440" cy="4890888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Kimyasal Nedenler 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Berilyum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Kadmiyum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Krom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Manganez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Arsenik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Cıva  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Kurşun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Vanadyum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Antimon  </a:t>
            </a:r>
          </a:p>
        </p:txBody>
      </p:sp>
      <p:sp>
        <p:nvSpPr>
          <p:cNvPr id="13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572264" y="6286520"/>
            <a:ext cx="2133600" cy="365125"/>
          </a:xfrm>
        </p:spPr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16</a:t>
            </a:fld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79512" y="6495076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2714612" y="2422361"/>
            <a:ext cx="3973691" cy="32212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Nikel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Bakır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Kalay 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Çinko 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Mineral asitler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Hekzakarbonlar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Organik solventler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Flor ve hidroflorik asit 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827584" y="764704"/>
            <a:ext cx="73123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Sınıflandırma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642910" y="1921717"/>
            <a:ext cx="8001056" cy="4434633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5072066" y="2406560"/>
            <a:ext cx="37371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Boğucu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gazlar</a:t>
            </a:r>
          </a:p>
          <a:p>
            <a:pPr marL="800100" lvl="1" indent="-342900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Hidrosiyanik asit ve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Siyanid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bileşikleri </a:t>
            </a:r>
          </a:p>
          <a:p>
            <a:pPr marL="800100" lvl="1" indent="-342900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Azot oksitler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Fosgen </a:t>
            </a:r>
          </a:p>
          <a:p>
            <a:pPr marL="800100" lvl="1" indent="-342900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Ozon</a:t>
            </a:r>
          </a:p>
        </p:txBody>
      </p:sp>
    </p:spTree>
    <p:extLst>
      <p:ext uri="{BB962C8B-B14F-4D97-AF65-F5344CB8AC3E}">
        <p14:creationId xmlns:p14="http://schemas.microsoft.com/office/powerpoint/2010/main" val="152963464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5786" y="1844824"/>
            <a:ext cx="7572428" cy="414133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Fiziksel Etkenlere Bağlı Hastalıklar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Gürültüye Bağlı İşitme Kaybı</a:t>
            </a:r>
          </a:p>
          <a:p>
            <a:pPr lvl="1" algn="just">
              <a:buFont typeface="Arial" pitchFamily="34" charset="0"/>
              <a:buChar char="•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Titreşime Bağlı Hastalıklar (El kol titreşimi, tüm vücut titreşimi)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Hava Basıncındaki Değişikliklere Bağlı Hastalıklar (Hava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basıncının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artmasına / azalmasına bağlı hastalıklar)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 algn="just">
              <a:lnSpc>
                <a:spcPct val="150000"/>
              </a:lnSpc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500826" y="6072206"/>
            <a:ext cx="2133600" cy="365125"/>
          </a:xfrm>
        </p:spPr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17</a:t>
            </a:fld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899592" y="692696"/>
            <a:ext cx="27815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tr-TR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Sınıflandırma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43629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İçerik Yer Tutucusu 2"/>
          <p:cNvSpPr>
            <a:spLocks noGrp="1"/>
          </p:cNvSpPr>
          <p:nvPr>
            <p:ph idx="1"/>
          </p:nvPr>
        </p:nvSpPr>
        <p:spPr>
          <a:xfrm>
            <a:off x="714348" y="2214554"/>
            <a:ext cx="7991679" cy="3676652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Fiziksel Etkenlere Bağlı Hastalıklar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İyonlaştırıcı Radyasyona Bağlı Hastalıklar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İyonlaştırıcı Olmayan Radyasyon ve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Elektromanyetik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Alanlara Bağlı Hastalıklar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18</a:t>
            </a:fld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755576" y="764704"/>
            <a:ext cx="27815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tr-TR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Sınıflandırma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1388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İçerik Yer Tutucusu 2"/>
          <p:cNvSpPr>
            <a:spLocks noGrp="1"/>
          </p:cNvSpPr>
          <p:nvPr>
            <p:ph idx="1"/>
          </p:nvPr>
        </p:nvSpPr>
        <p:spPr>
          <a:xfrm>
            <a:off x="611560" y="1412776"/>
            <a:ext cx="8143932" cy="4608512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ü"/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 Mesleki Enfeksiyonlar</a:t>
            </a:r>
          </a:p>
          <a:p>
            <a:pPr lvl="1">
              <a:buFont typeface="Wingdings" pitchFamily="2" charset="2"/>
              <a:buChar char="ü"/>
            </a:pPr>
            <a:endParaRPr lang="tr-TR" sz="2400" b="1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Virüsler: Viral Hepatitler, Kuduz </a:t>
            </a:r>
          </a:p>
          <a:p>
            <a:pPr lvl="1" algn="just">
              <a:buFont typeface="Arial" pitchFamily="34" charset="0"/>
              <a:buChar char="•"/>
            </a:pP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Klamidya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ve Riketsiyalar: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Ornitozis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, Q Humması, Kene Isırığı Hastalıkları (Lyme Hastalığı)</a:t>
            </a:r>
          </a:p>
          <a:p>
            <a:pPr lvl="1" algn="just">
              <a:buFont typeface="Arial" pitchFamily="34" charset="0"/>
              <a:buChar char="•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Bakteriler: Şarbon, Brusella, Erisipeloid, Leptospira, Tetanoz, Tüberküloz, Tularemi, Yara Sepsisi</a:t>
            </a:r>
          </a:p>
          <a:p>
            <a:pPr lvl="1" algn="just">
              <a:buFont typeface="Arial" pitchFamily="34" charset="0"/>
              <a:buChar char="•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Mantarlar: Kandida, Aspergillus, Cilt ve Mukoza Dermatozları, Koksidiomikozis, Histoplazmozis </a:t>
            </a:r>
          </a:p>
          <a:p>
            <a:pPr lvl="1" algn="just">
              <a:buFont typeface="Arial" pitchFamily="34" charset="0"/>
              <a:buChar char="•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 Parazitler: Kancalı Kurtlar, </a:t>
            </a:r>
          </a:p>
        </p:txBody>
      </p:sp>
      <p:sp>
        <p:nvSpPr>
          <p:cNvPr id="11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19</a:t>
            </a:fld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971600" y="692696"/>
            <a:ext cx="27815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tr-TR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Sınıflandırma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13158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31640" y="1052736"/>
            <a:ext cx="6286500" cy="31393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400" b="1" dirty="0" smtClean="0"/>
              <a:t>TEMEL </a:t>
            </a:r>
            <a:endParaRPr lang="tr-TR" sz="4400" b="1" dirty="0"/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400" b="1" dirty="0"/>
              <a:t>İŞ SAĞLIĞI ve GÜVENLİĞİ EĞİTİMİ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400" b="1" dirty="0"/>
              <a:t>SAĞLIK KONULARI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4355976" y="58772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pic>
        <p:nvPicPr>
          <p:cNvPr id="4" name="Resim 3" descr="C:\Users\Aykut Çakır\AppData\Local\Microsoft\Windows\INetCache\Content.Outlook\WA3ZYG1Q\çankaya yeni 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999120"/>
            <a:ext cx="4410075" cy="1133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81130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/>
          <p:cNvSpPr>
            <a:spLocks noGrp="1"/>
          </p:cNvSpPr>
          <p:nvPr>
            <p:ph idx="1"/>
          </p:nvPr>
        </p:nvSpPr>
        <p:spPr>
          <a:xfrm>
            <a:off x="357158" y="2128119"/>
            <a:ext cx="8429684" cy="3677145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Mesleki Kas İskelet Sistemi Hastalıkları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tr-TR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/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Birikimsel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Travma Hastalıkları</a:t>
            </a:r>
          </a:p>
          <a:p>
            <a:pPr marL="914400" lvl="2" indent="0"/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/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Bel Ağrıları</a:t>
            </a:r>
          </a:p>
          <a:p>
            <a:pPr marL="914400" lvl="2" indent="0"/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/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Diz Darbelerine Bağlı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Prepateller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Subpateller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Bursitler</a:t>
            </a:r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/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/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20</a:t>
            </a:fld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071538" y="1118257"/>
            <a:ext cx="27815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tr-TR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Sınıflandırma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14614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/>
          <p:cNvSpPr>
            <a:spLocks noGrp="1"/>
          </p:cNvSpPr>
          <p:nvPr>
            <p:ph idx="1"/>
          </p:nvPr>
        </p:nvSpPr>
        <p:spPr>
          <a:xfrm>
            <a:off x="642909" y="2060508"/>
            <a:ext cx="7821793" cy="3712175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Mesleki Kanserler</a:t>
            </a:r>
          </a:p>
          <a:p>
            <a:pPr marL="914400" lvl="2" indent="0">
              <a:lnSpc>
                <a:spcPct val="150000"/>
              </a:lnSpc>
            </a:pP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Benzene Bağlı Lösemiler</a:t>
            </a:r>
          </a:p>
          <a:p>
            <a:pPr marL="914400" lvl="2" indent="0">
              <a:lnSpc>
                <a:spcPct val="150000"/>
              </a:lnSpc>
            </a:pP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Radyasyona Bağlı Lösemiler</a:t>
            </a:r>
          </a:p>
          <a:p>
            <a:pPr marL="914400" lvl="2" indent="0">
              <a:lnSpc>
                <a:spcPct val="150000"/>
              </a:lnSpc>
            </a:pP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Asbest İlişkili Akciğer Kanseri</a:t>
            </a:r>
          </a:p>
          <a:p>
            <a:pPr marL="914400" lvl="2" indent="0">
              <a:lnSpc>
                <a:spcPct val="150000"/>
              </a:lnSpc>
            </a:pP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Silika İlişkili Akciğer Kanseri vb.</a:t>
            </a:r>
          </a:p>
          <a:p>
            <a:pPr marL="914400" lvl="2" indent="0"/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/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21</a:t>
            </a:fld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99592" y="836712"/>
            <a:ext cx="7573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Sınıflandırma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8357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/>
          <p:cNvSpPr>
            <a:spLocks noGrp="1"/>
          </p:cNvSpPr>
          <p:nvPr>
            <p:ph idx="1"/>
          </p:nvPr>
        </p:nvSpPr>
        <p:spPr>
          <a:xfrm>
            <a:off x="357158" y="2428868"/>
            <a:ext cx="8143932" cy="2736304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ü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PSİKOSOSYAL FAKTÖRLERE BAĞLI HASTALIKLAR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019" lvl="1" indent="0">
              <a:buNone/>
            </a:pP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İş Stresi</a:t>
            </a:r>
          </a:p>
          <a:p>
            <a:pPr lvl="2"/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Post </a:t>
            </a:r>
            <a:r>
              <a:rPr lang="tr-TR" sz="26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ravmatik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Stres Bozukluğu</a:t>
            </a:r>
          </a:p>
          <a:p>
            <a:pPr lvl="2"/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Tükenmişlik Sendromu</a:t>
            </a:r>
          </a:p>
          <a:p>
            <a:pPr lvl="2"/>
            <a:r>
              <a:rPr lang="tr-TR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Mobbing</a:t>
            </a: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/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22</a:t>
            </a:fld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92417" y="1144948"/>
            <a:ext cx="27815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tr-TR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Sınıflandırma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5373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331639" y="1093000"/>
            <a:ext cx="717626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3200" b="1" kern="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Meslek Hastalığına Neden Olan Etkenlerin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Vücuda Giriş</a:t>
            </a:r>
            <a:r>
              <a:rPr kumimoji="0" lang="tr-TR" sz="32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Yolları 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2339752" y="5575662"/>
            <a:ext cx="77724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spcAft>
                <a:spcPts val="0"/>
              </a:spcAft>
              <a:buFontTx/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928662" y="2862599"/>
            <a:ext cx="43321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Akciğerler </a:t>
            </a: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(Solunum yoluyla)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Ağız </a:t>
            </a: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(Sindirim kanalı yoluyla)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/>
              <a:pPr>
                <a:defRPr/>
              </a:pPr>
              <a:t>23</a:t>
            </a:fld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9305935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351498" y="4800855"/>
            <a:ext cx="5421288" cy="2335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tr-TR" dirty="0"/>
          </a:p>
          <a:p>
            <a:pPr fontAlgn="auto">
              <a:spcAft>
                <a:spcPts val="0"/>
              </a:spcAft>
            </a:pPr>
            <a:endParaRPr lang="en-US" dirty="0" smtClean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552" y="764704"/>
            <a:ext cx="8001056" cy="103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Meslek Hastalığına</a:t>
            </a:r>
            <a:r>
              <a:rPr kumimoji="0" lang="tr-TR" sz="3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Neden Olan </a:t>
            </a:r>
            <a:r>
              <a:rPr kumimoji="0" lang="tr-TR" sz="3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Etkenlerin Giriş</a:t>
            </a:r>
            <a:r>
              <a:rPr kumimoji="0" lang="tr-TR" sz="3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Yolları </a:t>
            </a:r>
            <a:r>
              <a:rPr kumimoji="0" lang="tr-TR" sz="3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857224" y="3500438"/>
            <a:ext cx="28803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tr-TR" sz="2800" b="1" dirty="0" smtClean="0"/>
          </a:p>
          <a:p>
            <a:pPr marL="457200" indent="-457200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sz="2800" b="1" dirty="0" smtClean="0"/>
              <a:t>Deri (Temas)</a:t>
            </a:r>
            <a:endParaRPr lang="en-US" sz="2800" b="1" dirty="0">
              <a:solidFill>
                <a:srgbClr val="FFC000"/>
              </a:solidFill>
            </a:endParaRPr>
          </a:p>
        </p:txBody>
      </p:sp>
      <p:pic>
        <p:nvPicPr>
          <p:cNvPr id="11" name="Picture 3" descr="derm13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420888"/>
            <a:ext cx="3819525" cy="2466975"/>
          </a:xfrm>
          <a:prstGeom prst="rect">
            <a:avLst/>
          </a:prstGeom>
          <a:noFill/>
        </p:spPr>
      </p:pic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6500826" y="6143644"/>
            <a:ext cx="2133600" cy="365125"/>
          </a:xfrm>
        </p:spPr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/>
              <a:pPr>
                <a:defRPr/>
              </a:pPr>
              <a:t>24</a:t>
            </a:fld>
            <a:endParaRPr lang="tr-TR" altLang="tr-TR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79512" y="5940711"/>
            <a:ext cx="8506711" cy="933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</a:pPr>
            <a:endParaRPr lang="tr-TR" altLang="tr-TR" sz="1800" dirty="0"/>
          </a:p>
        </p:txBody>
      </p:sp>
    </p:spTree>
    <p:extLst>
      <p:ext uri="{BB962C8B-B14F-4D97-AF65-F5344CB8AC3E}">
        <p14:creationId xmlns:p14="http://schemas.microsoft.com/office/powerpoint/2010/main" val="386803996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00100" y="2214554"/>
            <a:ext cx="6768752" cy="3765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ü"/>
            </a:pPr>
            <a:r>
              <a:rPr lang="tr-TR" sz="2800" dirty="0" smtClean="0">
                <a:cs typeface="Times New Roman" pitchFamily="18" charset="0"/>
              </a:rPr>
              <a:t>Meslek Hastalığında:</a:t>
            </a:r>
          </a:p>
          <a:p>
            <a:pPr marL="457200" indent="-457200" algn="just">
              <a:spcBef>
                <a:spcPct val="200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</a:pPr>
            <a:r>
              <a:rPr lang="tr-TR" sz="2800" b="1" dirty="0" smtClean="0">
                <a:cs typeface="Times New Roman" pitchFamily="18" charset="0"/>
              </a:rPr>
              <a:t>    Lokal</a:t>
            </a:r>
          </a:p>
          <a:p>
            <a:pPr marL="457200" indent="-457200" algn="just">
              <a:spcBef>
                <a:spcPct val="200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</a:pPr>
            <a:r>
              <a:rPr lang="tr-TR" sz="2800" b="1" dirty="0" smtClean="0">
                <a:cs typeface="Times New Roman" pitchFamily="18" charset="0"/>
              </a:rPr>
              <a:t>    Sistemik etkilenme olabilir.</a:t>
            </a:r>
          </a:p>
          <a:p>
            <a:pPr algn="just">
              <a:spcBef>
                <a:spcPct val="20000"/>
              </a:spcBef>
              <a:buClr>
                <a:schemeClr val="tx1"/>
              </a:buClr>
              <a:buSzPct val="75000"/>
            </a:pPr>
            <a:endParaRPr lang="tr-TR" sz="2800" dirty="0"/>
          </a:p>
          <a:p>
            <a:pPr marL="342900" indent="-342900" fontAlgn="auto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sz="2800" dirty="0"/>
              <a:t>Meslek </a:t>
            </a:r>
            <a:r>
              <a:rPr lang="tr-TR" sz="2800" dirty="0" smtClean="0"/>
              <a:t>Hastalıkları:</a:t>
            </a:r>
            <a:endParaRPr lang="en-US" sz="2800" dirty="0"/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800" dirty="0" smtClean="0"/>
              <a:t>    </a:t>
            </a:r>
            <a:r>
              <a:rPr lang="en-US" sz="2800" b="1" dirty="0" smtClean="0"/>
              <a:t>A</a:t>
            </a:r>
            <a:r>
              <a:rPr lang="tr-TR" sz="2800" b="1" dirty="0"/>
              <a:t>kut</a:t>
            </a:r>
            <a:endParaRPr lang="en-US" sz="2800" b="1" dirty="0"/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800" b="1" dirty="0" smtClean="0"/>
              <a:t>    Kronik olarak ortaya çıkabilir.</a:t>
            </a:r>
            <a:endParaRPr lang="en-US" sz="2800" dirty="0"/>
          </a:p>
        </p:txBody>
      </p:sp>
      <p:sp>
        <p:nvSpPr>
          <p:cNvPr id="2" name="Dikdörtgen 1"/>
          <p:cNvSpPr/>
          <p:nvPr/>
        </p:nvSpPr>
        <p:spPr>
          <a:xfrm>
            <a:off x="1691680" y="1268760"/>
            <a:ext cx="662473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</a:pPr>
            <a:r>
              <a:rPr lang="tr-TR" sz="3600" b="1" dirty="0"/>
              <a:t>Meslek </a:t>
            </a:r>
            <a:r>
              <a:rPr lang="tr-TR" sz="3600" b="1" dirty="0" smtClean="0"/>
              <a:t>Hastalıkları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6500826" y="6143644"/>
            <a:ext cx="2133600" cy="365125"/>
          </a:xfrm>
        </p:spPr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/>
              <a:pPr>
                <a:defRPr/>
              </a:pPr>
              <a:t>25</a:t>
            </a:fld>
            <a:endParaRPr lang="tr-TR" altLang="tr-TR" dirty="0"/>
          </a:p>
        </p:txBody>
      </p:sp>
      <p:sp>
        <p:nvSpPr>
          <p:cNvPr id="7" name="Dikdörtgen 6"/>
          <p:cNvSpPr/>
          <p:nvPr/>
        </p:nvSpPr>
        <p:spPr>
          <a:xfrm>
            <a:off x="107504" y="6453336"/>
            <a:ext cx="84969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Your health</a:t>
            </a:r>
            <a:r>
              <a:rPr lang="tr-TR" sz="1100" dirty="0" smtClean="0"/>
              <a:t> </a:t>
            </a:r>
            <a:r>
              <a:rPr lang="en-US" sz="1100" dirty="0" smtClean="0"/>
              <a:t>and </a:t>
            </a:r>
            <a:r>
              <a:rPr lang="en-US" sz="1100" dirty="0"/>
              <a:t>safety at work: A Collection of Modules, Bureau for Workers’ Activities</a:t>
            </a:r>
            <a:r>
              <a:rPr lang="en-US" sz="1100" dirty="0" smtClean="0"/>
              <a:t>,</a:t>
            </a:r>
            <a:r>
              <a:rPr lang="tr-TR" sz="1100" dirty="0" smtClean="0"/>
              <a:t> </a:t>
            </a:r>
            <a:r>
              <a:rPr lang="en-US" sz="1100" dirty="0" smtClean="0"/>
              <a:t>International </a:t>
            </a:r>
            <a:r>
              <a:rPr lang="en-US" sz="1100" dirty="0" err="1"/>
              <a:t>Labour</a:t>
            </a:r>
            <a:r>
              <a:rPr lang="en-US" sz="1100" dirty="0"/>
              <a:t> Office, Geneva, 1996</a:t>
            </a:r>
            <a:r>
              <a:rPr lang="en-US" sz="1200" dirty="0"/>
              <a:t>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242257262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/>
          </p:cNvSpPr>
          <p:nvPr>
            <p:ph idx="1"/>
          </p:nvPr>
        </p:nvSpPr>
        <p:spPr>
          <a:xfrm>
            <a:off x="612466" y="2474827"/>
            <a:ext cx="8005352" cy="392302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tr-TR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Klinik </a:t>
            </a:r>
            <a:r>
              <a:rPr lang="tr-T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incelemeler</a:t>
            </a:r>
          </a:p>
          <a:p>
            <a:pPr>
              <a:buNone/>
            </a:pPr>
            <a:r>
              <a:rPr lang="tr-TR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Meslek </a:t>
            </a:r>
            <a:r>
              <a:rPr lang="tr-TR" alt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anamnezi</a:t>
            </a:r>
            <a:r>
              <a:rPr lang="tr-TR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(Yaptığı iş)		    </a:t>
            </a:r>
            <a:r>
              <a:rPr lang="tr-TR" altLang="en-US" sz="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Tıbbi Tanı</a:t>
            </a:r>
            <a:endParaRPr lang="tr-TR" altLang="en-US" sz="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tr-TR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Laboratuvar </a:t>
            </a:r>
            <a:r>
              <a:rPr lang="tr-T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incelemeleri</a:t>
            </a:r>
          </a:p>
          <a:p>
            <a:pPr eaLnBrk="1" hangingPunct="1">
              <a:buFontTx/>
              <a:buNone/>
            </a:pPr>
            <a:endParaRPr lang="tr-TR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tr-TR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İşyeri </a:t>
            </a:r>
            <a:r>
              <a:rPr lang="tr-T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ortam </a:t>
            </a:r>
            <a:r>
              <a:rPr lang="tr-TR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ölçümleri	       </a:t>
            </a:r>
            <a:r>
              <a:rPr lang="tr-TR" altLang="en-US" sz="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Mesleki </a:t>
            </a:r>
            <a:r>
              <a:rPr lang="tr-TR" altLang="en-US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Neden</a:t>
            </a:r>
          </a:p>
          <a:p>
            <a:pPr eaLnBrk="1" hangingPunct="1">
              <a:buFontTx/>
              <a:buNone/>
            </a:pPr>
            <a:r>
              <a:rPr lang="tr-T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pPr eaLnBrk="1" hangingPunct="1">
              <a:buFontTx/>
              <a:buNone/>
            </a:pPr>
            <a:r>
              <a:rPr lang="tr-T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tr-TR" altLang="en-US" sz="28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Tx/>
              <a:buNone/>
            </a:pPr>
            <a:r>
              <a:rPr lang="tr-TR" alt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                   </a:t>
            </a:r>
            <a:r>
              <a:rPr lang="tr-TR" alt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Meslek Hastalığı</a:t>
            </a:r>
            <a:endParaRPr lang="en-US" alt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479595" y="8705065"/>
            <a:ext cx="2138223" cy="533483"/>
          </a:xfrm>
        </p:spPr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26</a:t>
            </a:fld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142976" y="1056884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Meslek Hastalığı</a:t>
            </a:r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tr-TR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tr-TR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ı </a:t>
            </a:r>
            <a:endParaRPr lang="tr-TR" alt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Nasıl </a:t>
            </a:r>
            <a:r>
              <a:rPr lang="tr-TR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Konur?</a:t>
            </a:r>
            <a:endParaRPr lang="tr-TR" sz="3600" dirty="0"/>
          </a:p>
        </p:txBody>
      </p:sp>
      <p:cxnSp>
        <p:nvCxnSpPr>
          <p:cNvPr id="8" name="Düz Ok Bağlayıcısı 7"/>
          <p:cNvCxnSpPr/>
          <p:nvPr/>
        </p:nvCxnSpPr>
        <p:spPr>
          <a:xfrm>
            <a:off x="4150822" y="2773049"/>
            <a:ext cx="2232248" cy="360040"/>
          </a:xfrm>
          <a:prstGeom prst="straightConnector1">
            <a:avLst/>
          </a:prstGeom>
          <a:ln w="317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V="1">
            <a:off x="4788024" y="3269955"/>
            <a:ext cx="1595046" cy="373825"/>
          </a:xfrm>
          <a:prstGeom prst="straightConnector1">
            <a:avLst/>
          </a:prstGeom>
          <a:ln w="317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 flipV="1">
            <a:off x="4071934" y="4643446"/>
            <a:ext cx="785818" cy="1"/>
          </a:xfrm>
          <a:prstGeom prst="straightConnector1">
            <a:avLst/>
          </a:prstGeom>
          <a:ln w="317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>
            <a:off x="7884368" y="3513189"/>
            <a:ext cx="0" cy="222006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 rot="16200000" flipH="1">
            <a:off x="6608951" y="4894447"/>
            <a:ext cx="845856" cy="79528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3 Slayt Numarası Yer Tutucusu"/>
          <p:cNvSpPr>
            <a:spLocks noGrp="1"/>
          </p:cNvSpPr>
          <p:nvPr/>
        </p:nvSpPr>
        <p:spPr>
          <a:xfrm>
            <a:off x="6572264" y="62865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BD5F6518-B8B8-4379-B2F0-DAC3473176CA}" type="slidenum">
              <a:rPr lang="tr-TR" altLang="tr-TR" smtClean="0"/>
              <a:pPr>
                <a:defRPr/>
              </a:pPr>
              <a:t>26</a:t>
            </a:fld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94812396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1285860"/>
            <a:ext cx="8031736" cy="78581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Meslek Hastalıklarında SGK İşlem Süreci -1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/>
              <a:pPr>
                <a:defRPr/>
              </a:pPr>
              <a:t>27</a:t>
            </a:fld>
            <a:endParaRPr lang="tr-TR" altLang="tr-TR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28794" y="2924944"/>
            <a:ext cx="5616624" cy="18722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B6DCDF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marL="342900" indent="-342900" algn="ctr">
              <a:lnSpc>
                <a:spcPct val="95000"/>
              </a:lnSpc>
              <a:spcBef>
                <a:spcPct val="20000"/>
              </a:spcBef>
              <a:defRPr/>
            </a:pPr>
            <a:r>
              <a:rPr lang="tr-TR" sz="24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tr-TR" sz="2400" dirty="0" smtClean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lnSpc>
                <a:spcPct val="95000"/>
              </a:lnSpc>
              <a:spcBef>
                <a:spcPct val="20000"/>
              </a:spcBef>
              <a:defRPr/>
            </a:pPr>
            <a:r>
              <a:rPr lang="tr-TR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Meslek Hastalığı Şüphesiyle </a:t>
            </a:r>
          </a:p>
          <a:p>
            <a:pPr marL="342900" indent="-342900" algn="ctr">
              <a:lnSpc>
                <a:spcPct val="95000"/>
              </a:lnSpc>
              <a:spcBef>
                <a:spcPct val="20000"/>
              </a:spcBef>
              <a:defRPr/>
            </a:pPr>
            <a:r>
              <a:rPr lang="tr-TR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SGK İl Müdürlüklerine </a:t>
            </a:r>
          </a:p>
          <a:p>
            <a:pPr marL="342900" indent="-342900" algn="ctr">
              <a:lnSpc>
                <a:spcPct val="95000"/>
              </a:lnSpc>
              <a:spcBef>
                <a:spcPct val="20000"/>
              </a:spcBef>
              <a:defRPr/>
            </a:pPr>
            <a:r>
              <a:rPr lang="tr-TR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Müracaat Eden Sigortalılar</a:t>
            </a:r>
            <a:endParaRPr lang="tr-T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6584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411760" y="3522666"/>
            <a:ext cx="241176" cy="406400"/>
          </a:xfrm>
          <a:prstGeom prst="downArrow">
            <a:avLst>
              <a:gd name="adj1" fmla="val 50000"/>
              <a:gd name="adj2" fmla="val 58333"/>
            </a:avLst>
          </a:prstGeom>
          <a:solidFill>
            <a:srgbClr val="00B05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23689" y="2157424"/>
            <a:ext cx="6048673" cy="12715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B6DCDF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marL="342900" indent="-342900" algn="ctr">
              <a:lnSpc>
                <a:spcPct val="95000"/>
              </a:lnSpc>
              <a:spcBef>
                <a:spcPct val="20000"/>
              </a:spcBef>
              <a:defRPr/>
            </a:pPr>
            <a:r>
              <a:rPr lang="tr-TR" sz="24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Meslek Hastalığı Şüphesiyle </a:t>
            </a:r>
          </a:p>
          <a:p>
            <a:pPr marL="342900" indent="-342900" algn="ctr">
              <a:lnSpc>
                <a:spcPct val="95000"/>
              </a:lnSpc>
              <a:spcBef>
                <a:spcPct val="20000"/>
              </a:spcBef>
              <a:defRPr/>
            </a:pPr>
            <a:r>
              <a:rPr lang="tr-TR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SGK İl Müdürlüklerine </a:t>
            </a:r>
          </a:p>
          <a:p>
            <a:pPr marL="342900" indent="-342900" algn="ctr">
              <a:lnSpc>
                <a:spcPct val="95000"/>
              </a:lnSpc>
              <a:spcBef>
                <a:spcPct val="20000"/>
              </a:spcBef>
              <a:defRPr/>
            </a:pPr>
            <a:r>
              <a:rPr lang="tr-TR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Müracaat Eden Sigortalılar</a:t>
            </a:r>
            <a:endParaRPr lang="tr-T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062013" y="4006849"/>
            <a:ext cx="5616625" cy="18510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algn="ctr">
            <a:solidFill>
              <a:srgbClr val="B6DCDF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tr-TR" sz="2000" b="1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0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Üniversite Hastaneleri </a:t>
            </a:r>
            <a:endParaRPr lang="tr-TR" sz="20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0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Sağlık Bakanlığı </a:t>
            </a:r>
            <a:r>
              <a:rPr lang="tr-TR" sz="2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Eğitim Araştırma Hastaneleri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Meslek Hastalıkları </a:t>
            </a:r>
            <a:r>
              <a:rPr lang="tr-TR" sz="20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Hastaneleri </a:t>
            </a:r>
            <a:endParaRPr lang="tr-TR" sz="20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tr-TR" sz="2000" b="1" dirty="0">
              <a:solidFill>
                <a:srgbClr val="C2BE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/>
              <a:pPr>
                <a:defRPr/>
              </a:pPr>
              <a:t>28</a:t>
            </a:fld>
            <a:endParaRPr lang="tr-TR" altLang="tr-TR"/>
          </a:p>
        </p:txBody>
      </p:sp>
      <p:sp>
        <p:nvSpPr>
          <p:cNvPr id="4" name="Dikdörtgen 3"/>
          <p:cNvSpPr/>
          <p:nvPr/>
        </p:nvSpPr>
        <p:spPr>
          <a:xfrm>
            <a:off x="827584" y="836712"/>
            <a:ext cx="7776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MESLEK HASTALIKLARINDA SGK İŞLEM SÜRECİ -2</a:t>
            </a: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5945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411760" y="3022600"/>
            <a:ext cx="241176" cy="406400"/>
          </a:xfrm>
          <a:prstGeom prst="downArrow">
            <a:avLst>
              <a:gd name="adj1" fmla="val 50000"/>
              <a:gd name="adj2" fmla="val 58333"/>
            </a:avLst>
          </a:prstGeom>
          <a:solidFill>
            <a:srgbClr val="00B05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19671" y="1785927"/>
            <a:ext cx="6709811" cy="11390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B6DCDF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marL="342900" indent="-342900" algn="ctr">
              <a:lnSpc>
                <a:spcPct val="95000"/>
              </a:lnSpc>
              <a:spcBef>
                <a:spcPct val="20000"/>
              </a:spcBef>
              <a:defRPr/>
            </a:pPr>
            <a:r>
              <a:rPr lang="tr-TR" sz="24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Meslek Hastalığı Şüphesiyle </a:t>
            </a:r>
          </a:p>
          <a:p>
            <a:pPr marL="342900" indent="-342900" algn="ctr">
              <a:lnSpc>
                <a:spcPct val="95000"/>
              </a:lnSpc>
              <a:spcBef>
                <a:spcPct val="20000"/>
              </a:spcBef>
              <a:defRPr/>
            </a:pPr>
            <a:r>
              <a:rPr lang="tr-TR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SGK İl Müdürlüklerine </a:t>
            </a:r>
          </a:p>
          <a:p>
            <a:pPr marL="342900" indent="-342900" algn="ctr">
              <a:lnSpc>
                <a:spcPct val="95000"/>
              </a:lnSpc>
              <a:spcBef>
                <a:spcPct val="20000"/>
              </a:spcBef>
              <a:defRPr/>
            </a:pPr>
            <a:r>
              <a:rPr lang="tr-TR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Müracaat Eden Sigortalılar</a:t>
            </a:r>
            <a:endParaRPr lang="tr-T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979711" y="3502345"/>
            <a:ext cx="6349771" cy="133694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algn="ctr">
            <a:solidFill>
              <a:srgbClr val="B6DCDF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Devlet Üniversite </a:t>
            </a:r>
            <a:r>
              <a:rPr lang="tr-TR" sz="20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Hastaneleri </a:t>
            </a:r>
            <a:endParaRPr lang="tr-TR" sz="20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0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Sağlık Bakanlığı </a:t>
            </a:r>
            <a:r>
              <a:rPr lang="tr-TR" sz="2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Eğitim Araştırma Hastaneleri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Meslek Hastalıkları </a:t>
            </a:r>
            <a:r>
              <a:rPr lang="tr-TR" sz="20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Hastaneleri </a:t>
            </a:r>
            <a:endParaRPr lang="tr-TR" sz="20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tr-TR" sz="2000" b="1" dirty="0">
              <a:solidFill>
                <a:srgbClr val="C2BE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658666" y="5453976"/>
            <a:ext cx="5676547" cy="9754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rgbClr val="292989"/>
            </a:solidFill>
            <a:miter lim="800000"/>
            <a:headEnd/>
            <a:tailEnd/>
          </a:ln>
          <a:effectLst>
            <a:outerShdw dist="20000" dir="5400000" rotWithShape="0">
              <a:schemeClr val="accent3">
                <a:lumMod val="40000"/>
                <a:lumOff val="60000"/>
                <a:alpha val="38000"/>
              </a:schemeClr>
            </a:outerShdw>
          </a:effec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SGK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Meslek Hastalıkları 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Kurulu</a:t>
            </a:r>
            <a:endParaRPr lang="tr-T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4071934" y="4929198"/>
            <a:ext cx="285752" cy="357190"/>
          </a:xfrm>
          <a:prstGeom prst="downArrow">
            <a:avLst>
              <a:gd name="adj1" fmla="val 50000"/>
              <a:gd name="adj2" fmla="val 58394"/>
            </a:avLst>
          </a:prstGeom>
          <a:solidFill>
            <a:srgbClr val="00B05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836712"/>
            <a:ext cx="8001056" cy="533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000" b="1" dirty="0">
                <a:latin typeface="Arial" panose="020B0604020202020204" pitchFamily="34" charset="0"/>
                <a:cs typeface="Arial" panose="020B0604020202020204" pitchFamily="34" charset="0"/>
              </a:rPr>
              <a:t>Meslek Hastalıklarında SGK İşlem Süreci </a:t>
            </a:r>
            <a:r>
              <a:rPr lang="tr-T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/>
              <a:pPr>
                <a:defRPr/>
              </a:pPr>
              <a:t>29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40801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2"/>
          <p:cNvSpPr>
            <a:spLocks noChangeArrowheads="1"/>
          </p:cNvSpPr>
          <p:nvPr/>
        </p:nvSpPr>
        <p:spPr bwMode="auto">
          <a:xfrm>
            <a:off x="1331640" y="2852936"/>
            <a:ext cx="6335712" cy="117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>
              <a:buNone/>
            </a:pPr>
            <a:r>
              <a:rPr lang="tr-TR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MESLEK HASTALIKLARININ</a:t>
            </a:r>
          </a:p>
          <a:p>
            <a:pPr marL="0" indent="0" algn="ctr">
              <a:buNone/>
            </a:pPr>
            <a:r>
              <a:rPr lang="tr-TR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SEBEPLERİ</a:t>
            </a:r>
            <a:endParaRPr lang="en-US" b="1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04478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411760" y="2605881"/>
            <a:ext cx="241176" cy="406400"/>
          </a:xfrm>
          <a:prstGeom prst="downArrow">
            <a:avLst>
              <a:gd name="adj1" fmla="val 50000"/>
              <a:gd name="adj2" fmla="val 58333"/>
            </a:avLst>
          </a:prstGeom>
          <a:solidFill>
            <a:srgbClr val="00B05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19672" y="1611313"/>
            <a:ext cx="5616624" cy="1042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B6DCDF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marL="342900" indent="-342900" algn="ctr">
              <a:lnSpc>
                <a:spcPct val="95000"/>
              </a:lnSpc>
              <a:spcBef>
                <a:spcPct val="20000"/>
              </a:spcBef>
              <a:defRPr/>
            </a:pPr>
            <a:r>
              <a:rPr lang="tr-TR" sz="24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Meslek Hastalığı Şüphesiyle </a:t>
            </a:r>
          </a:p>
          <a:p>
            <a:pPr marL="342900" indent="-342900" algn="ctr">
              <a:lnSpc>
                <a:spcPct val="95000"/>
              </a:lnSpc>
              <a:spcBef>
                <a:spcPct val="20000"/>
              </a:spcBef>
              <a:defRPr/>
            </a:pPr>
            <a:r>
              <a:rPr lang="tr-TR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SGK İl Müdürlüklerine </a:t>
            </a:r>
          </a:p>
          <a:p>
            <a:pPr marL="342900" indent="-342900" algn="ctr">
              <a:lnSpc>
                <a:spcPct val="95000"/>
              </a:lnSpc>
              <a:spcBef>
                <a:spcPct val="20000"/>
              </a:spcBef>
              <a:defRPr/>
            </a:pPr>
            <a:r>
              <a:rPr lang="tr-TR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Müracaat Eden Sigortalılar</a:t>
            </a:r>
            <a:endParaRPr lang="tr-T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25495" y="3104225"/>
            <a:ext cx="5110801" cy="133694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algn="ctr">
            <a:solidFill>
              <a:srgbClr val="B6DCDF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Devlet Üniversite </a:t>
            </a:r>
            <a:r>
              <a:rPr lang="tr-TR" sz="20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Hastaneleri </a:t>
            </a:r>
            <a:endParaRPr lang="tr-TR" sz="20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0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Sağlık Bakanlığı </a:t>
            </a:r>
            <a:r>
              <a:rPr lang="tr-TR" sz="2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Eğitim Araştırma Hastaneleri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Meslek Hastalıkları </a:t>
            </a:r>
            <a:r>
              <a:rPr lang="tr-TR" sz="20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Hastaneleri </a:t>
            </a:r>
            <a:endParaRPr lang="tr-TR" sz="20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tr-TR" sz="2000" b="1" dirty="0">
              <a:solidFill>
                <a:srgbClr val="C2BE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771800" y="4757836"/>
            <a:ext cx="4469505" cy="9754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rgbClr val="29298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SGK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Meslek Hastalıkları 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Kurulu</a:t>
            </a:r>
            <a:endParaRPr lang="tr-T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131840" y="6288881"/>
            <a:ext cx="4104456" cy="5000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algn="ctr">
            <a:solidFill>
              <a:srgbClr val="29298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Yüksek 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Sağlık Kurulu</a:t>
            </a:r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3915544" y="5760799"/>
            <a:ext cx="304800" cy="394546"/>
          </a:xfrm>
          <a:prstGeom prst="downArrow">
            <a:avLst>
              <a:gd name="adj1" fmla="val 50000"/>
              <a:gd name="adj2" fmla="val 68754"/>
            </a:avLst>
          </a:prstGeom>
          <a:solidFill>
            <a:srgbClr val="00B05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630846" y="5784105"/>
            <a:ext cx="138588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İTİRAZ</a:t>
            </a: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4067944" y="4443090"/>
            <a:ext cx="232792" cy="282054"/>
          </a:xfrm>
          <a:prstGeom prst="downArrow">
            <a:avLst>
              <a:gd name="adj1" fmla="val 50000"/>
              <a:gd name="adj2" fmla="val 58394"/>
            </a:avLst>
          </a:prstGeom>
          <a:solidFill>
            <a:srgbClr val="00B05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023392"/>
            <a:ext cx="8001056" cy="533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000" b="1" dirty="0">
                <a:latin typeface="Arial" panose="020B0604020202020204" pitchFamily="34" charset="0"/>
                <a:cs typeface="Arial" panose="020B0604020202020204" pitchFamily="34" charset="0"/>
              </a:rPr>
              <a:t>Meslek Hastalıklarında SGK İşlem Süreci </a:t>
            </a:r>
            <a:r>
              <a:rPr lang="tr-T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/>
              <a:pPr>
                <a:defRPr/>
              </a:pPr>
              <a:t>30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485583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500826" y="6492875"/>
            <a:ext cx="2133600" cy="365125"/>
          </a:xfrm>
        </p:spPr>
        <p:txBody>
          <a:bodyPr/>
          <a:lstStyle/>
          <a:p>
            <a:pPr>
              <a:defRPr/>
            </a:pPr>
            <a:fld id="{6A086330-D51B-4C83-B61F-537CE2B9F1DF}" type="slidenum">
              <a:rPr lang="tr-TR" altLang="tr-TR" smtClean="0"/>
              <a:pPr>
                <a:defRPr/>
              </a:pPr>
              <a:t>31</a:t>
            </a:fld>
            <a:endParaRPr lang="tr-TR" altLang="tr-TR" dirty="0"/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123728" y="836712"/>
            <a:ext cx="7020272" cy="9000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İşyeri Ortam             Ölçümleri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99592" y="1955652"/>
            <a:ext cx="824440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577379"/>
              </p:ext>
            </p:extLst>
          </p:nvPr>
        </p:nvGraphicFramePr>
        <p:xfrm>
          <a:off x="1259632" y="2285992"/>
          <a:ext cx="7196372" cy="3342280"/>
        </p:xfrm>
        <a:graphic>
          <a:graphicData uri="http://schemas.openxmlformats.org/drawingml/2006/table">
            <a:tbl>
              <a:tblPr/>
              <a:tblGrid>
                <a:gridCol w="71963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34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kern="50" dirty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Kişisel Solunabilir Tozların Konsantrasyonu</a:t>
                      </a:r>
                      <a:endParaRPr lang="tr-TR" sz="18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4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kern="50" dirty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İşyeri Ortamı Solunabilir Tozların Konsantrasyonu</a:t>
                      </a:r>
                      <a:endParaRPr lang="tr-TR" sz="18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4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b="1" kern="50" dirty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Kişisel Gürültü Maruziyeti</a:t>
                      </a:r>
                      <a:endParaRPr lang="tr-TR" sz="1800" b="1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4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b="1" kern="50" dirty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İşyeri Ortamı Gürültü ölçümleri</a:t>
                      </a:r>
                      <a:endParaRPr lang="tr-TR" sz="1800" b="1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4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kern="50" dirty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Kişisel Titreşim Maruziyeti</a:t>
                      </a:r>
                      <a:endParaRPr lang="tr-TR" sz="18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4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kern="50" dirty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Havadaki Kurşun Konsantrasyonu </a:t>
                      </a:r>
                      <a:endParaRPr lang="tr-TR" sz="1800" kern="50" dirty="0" smtClean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4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kern="50" dirty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Havadaki Sülfürik Asit Konsantrasyonu </a:t>
                      </a:r>
                      <a:endParaRPr lang="tr-TR" sz="1800" kern="50" dirty="0" smtClean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4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kern="50" dirty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Havadaki Amonyak </a:t>
                      </a:r>
                      <a:r>
                        <a:rPr lang="tr-TR" sz="1800" kern="50" dirty="0" smtClean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Konsantrasyonu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34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b="1" kern="50" dirty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Havadaki Formaldehit </a:t>
                      </a:r>
                      <a:r>
                        <a:rPr lang="tr-TR" sz="1800" b="1" kern="50" dirty="0" smtClean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Konsantrasyonu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34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kern="50" dirty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Havadaki Benzen Konsantrasyonu </a:t>
                      </a:r>
                      <a:endParaRPr lang="tr-TR" sz="1800" kern="50" dirty="0" smtClean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78659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143900" y="6424298"/>
            <a:ext cx="514712" cy="365125"/>
          </a:xfrm>
        </p:spPr>
        <p:txBody>
          <a:bodyPr/>
          <a:lstStyle/>
          <a:p>
            <a:pPr>
              <a:defRPr/>
            </a:pPr>
            <a:fld id="{6A086330-D51B-4C83-B61F-537CE2B9F1DF}" type="slidenum">
              <a:rPr lang="tr-TR" altLang="tr-TR" smtClean="0"/>
              <a:pPr>
                <a:defRPr/>
              </a:pPr>
              <a:t>32</a:t>
            </a:fld>
            <a:endParaRPr lang="tr-TR" altLang="tr-TR" dirty="0"/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46175"/>
            <a:ext cx="9144000" cy="5905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İşyeri Ortam Ölçümleri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028817"/>
              </p:ext>
            </p:extLst>
          </p:nvPr>
        </p:nvGraphicFramePr>
        <p:xfrm>
          <a:off x="683568" y="2708920"/>
          <a:ext cx="7704856" cy="2495678"/>
        </p:xfrm>
        <a:graphic>
          <a:graphicData uri="http://schemas.openxmlformats.org/drawingml/2006/table">
            <a:tbl>
              <a:tblPr/>
              <a:tblGrid>
                <a:gridCol w="77048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67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kern="50" dirty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Toz içerisindeki serbest silis analizi </a:t>
                      </a:r>
                      <a:endParaRPr lang="tr-TR" sz="1800" kern="50" dirty="0" smtClean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5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kern="50" dirty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Renk Karşılaştırma Metodu ile Gaz ve Buhar Konsantrasyonu</a:t>
                      </a:r>
                      <a:endParaRPr lang="tr-TR" sz="18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7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kern="50" dirty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Aydınlatma </a:t>
                      </a:r>
                      <a:endParaRPr lang="tr-TR" sz="1800" b="1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06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kern="50" dirty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Termal Konfor </a:t>
                      </a:r>
                      <a:endParaRPr lang="tr-TR" sz="1800" b="1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876">
                <a:tc>
                  <a:txBody>
                    <a:bodyPr/>
                    <a:lstStyle/>
                    <a:p>
                      <a:pPr marR="6350">
                        <a:spcAft>
                          <a:spcPts val="0"/>
                        </a:spcAft>
                      </a:pPr>
                      <a:r>
                        <a:rPr lang="tr-TR" sz="1800" b="1" kern="50" spc="-1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Manyetik Alan Ölçümleri</a:t>
                      </a:r>
                      <a:endParaRPr lang="tr-TR" sz="1800" b="1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876">
                <a:tc>
                  <a:txBody>
                    <a:bodyPr/>
                    <a:lstStyle/>
                    <a:p>
                      <a:pPr marR="6350">
                        <a:spcAft>
                          <a:spcPts val="0"/>
                        </a:spcAft>
                      </a:pPr>
                      <a:r>
                        <a:rPr lang="tr-TR" sz="1800" b="1" kern="50" spc="-1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Radyasyon Ölçümleri</a:t>
                      </a:r>
                      <a:endParaRPr lang="tr-TR" sz="1800" b="1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5158">
                <a:tc>
                  <a:txBody>
                    <a:bodyPr/>
                    <a:lstStyle/>
                    <a:p>
                      <a:pPr marR="6350">
                        <a:spcAft>
                          <a:spcPts val="0"/>
                        </a:spcAft>
                      </a:pPr>
                      <a:r>
                        <a:rPr lang="tr-TR" sz="1800" kern="50" spc="-1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Asbest Ölçüm ve Numune Alma İşlemleri</a:t>
                      </a:r>
                      <a:endParaRPr lang="tr-TR" sz="18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64301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8316416" y="6356351"/>
            <a:ext cx="318010" cy="313010"/>
          </a:xfrm>
        </p:spPr>
        <p:txBody>
          <a:bodyPr/>
          <a:lstStyle/>
          <a:p>
            <a:pPr>
              <a:defRPr/>
            </a:pPr>
            <a:fld id="{08A1598E-7A7D-4F14-8556-501729A79270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33</a:t>
            </a:fld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42910" y="2348880"/>
            <a:ext cx="8043889" cy="362837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115616" y="548680"/>
            <a:ext cx="7281500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Koruyucu Sağlık Hizmetleri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928662" y="1628801"/>
            <a:ext cx="7603778" cy="43484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Kişileri Hastalıktan Korumak 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(Birincil Koruma)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Hastalık Halinde Erken Tanı ve Tedavi 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(İkincil Koruma)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Sakatlıkların En Aza İndirilmesi 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(Üçüncül Koruma)</a:t>
            </a:r>
          </a:p>
        </p:txBody>
      </p:sp>
    </p:spTree>
    <p:extLst>
      <p:ext uri="{BB962C8B-B14F-4D97-AF65-F5344CB8AC3E}">
        <p14:creationId xmlns:p14="http://schemas.microsoft.com/office/powerpoint/2010/main" val="294411263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1598E-7A7D-4F14-8556-501729A79270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34</a:t>
            </a:fld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820103" y="1255251"/>
            <a:ext cx="7793037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tr-T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1763688" y="404664"/>
            <a:ext cx="5184775" cy="768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Birincil Koruma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660122" y="1628800"/>
            <a:ext cx="7711195" cy="3384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Birincil korumanın amacı;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Hastalık ortaya çıkmasını önlemek, risk faktörleri ve hastalık sıklığını azaltmaktır.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(Örneğin; aşılar)</a:t>
            </a:r>
          </a:p>
        </p:txBody>
      </p:sp>
    </p:spTree>
    <p:extLst>
      <p:ext uri="{BB962C8B-B14F-4D97-AF65-F5344CB8AC3E}">
        <p14:creationId xmlns:p14="http://schemas.microsoft.com/office/powerpoint/2010/main" val="40301366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1598E-7A7D-4F14-8556-501729A79270}" type="slidenum">
              <a:rPr lang="tr-TR" altLang="tr-TR" smtClean="0"/>
              <a:pPr>
                <a:defRPr/>
              </a:pPr>
              <a:t>35</a:t>
            </a:fld>
            <a:endParaRPr lang="tr-TR" altLang="tr-TR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63688" y="260648"/>
            <a:ext cx="4608513" cy="750888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İkincil Koruma</a:t>
            </a:r>
          </a:p>
        </p:txBody>
      </p:sp>
      <p:sp>
        <p:nvSpPr>
          <p:cNvPr id="2" name="Dikdörtgen 1"/>
          <p:cNvSpPr/>
          <p:nvPr/>
        </p:nvSpPr>
        <p:spPr>
          <a:xfrm>
            <a:off x="539552" y="1412776"/>
            <a:ext cx="775777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İkincil korumanın amacı: </a:t>
            </a:r>
            <a:endParaRPr 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Asemptomatik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kişilerin tespit edilerek istenmeyen etkilerin ortaya çıkmasını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önleme 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Kadınlarda periyodik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sitolojik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muayene (Serviks Kanseri)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Meme kanseri tarama programı</a:t>
            </a:r>
          </a:p>
        </p:txBody>
      </p:sp>
    </p:spTree>
    <p:extLst>
      <p:ext uri="{BB962C8B-B14F-4D97-AF65-F5344CB8AC3E}">
        <p14:creationId xmlns:p14="http://schemas.microsoft.com/office/powerpoint/2010/main" val="279314965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1598E-7A7D-4F14-8556-501729A79270}" type="slidenum">
              <a:rPr lang="tr-TR" altLang="tr-TR" smtClean="0"/>
              <a:pPr>
                <a:defRPr/>
              </a:pPr>
              <a:t>36</a:t>
            </a:fld>
            <a:endParaRPr lang="tr-TR" altLang="tr-TR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889" y="340932"/>
            <a:ext cx="7049471" cy="695325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Üçüncül Koruma</a:t>
            </a:r>
          </a:p>
        </p:txBody>
      </p:sp>
      <p:sp>
        <p:nvSpPr>
          <p:cNvPr id="2" name="Dikdörtgen 1"/>
          <p:cNvSpPr/>
          <p:nvPr/>
        </p:nvSpPr>
        <p:spPr>
          <a:xfrm>
            <a:off x="827584" y="1196752"/>
            <a:ext cx="75724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Üçüncül korumanın amacı: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emptomatik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hastalığı olan kişilerin sekellerini en aza indirerek yaşam kalitesini artırmaktır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Hastaları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hastalığın nüksünden ve sakatlık ile sonuçlanmasından koruma için alınan önlemleri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kapsar.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Kalp romatizması olan bir çocuğa hastalık belirtileri kaybolduktan sonra da belirli zamanlarda antibiyotik verilmesi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vb. gibi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7177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548680"/>
            <a:ext cx="7346594" cy="813844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36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SağlIklI</a:t>
            </a:r>
            <a:r>
              <a:rPr lang="tr-TR" altLang="tr-TR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Yaşam 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7786742" cy="3933698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tr-TR" alt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Sağlıklı beslenme,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tr-TR" alt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Düzenli fiziksel aktivite,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tr-TR" alt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Sigara ve diğer bağımlılık yapıcı maddelerden uzak bir yaşam,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tr-TR" alt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Yeterli ve düzenli uyku,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tr-TR" alt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Stresten uzak bir yaşam,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tr-TR" alt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Güneşin zararlı etkilerinden korunma…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endParaRPr lang="tr-TR" alt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A8F6C-A4D2-48AD-8BF3-BA39846F8505}" type="slidenum">
              <a:rPr lang="tr-TR" altLang="tr-TR" smtClean="0"/>
              <a:pPr>
                <a:defRPr/>
              </a:pPr>
              <a:t>37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390949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8001056" cy="1008112"/>
          </a:xfrm>
          <a:noFill/>
          <a:ln>
            <a:noFill/>
          </a:ln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Meslek Hastalıklarından      </a:t>
            </a:r>
            <a:b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Korunma İlkeleri</a:t>
            </a:r>
            <a:endParaRPr lang="tr-T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1556793"/>
            <a:ext cx="8001056" cy="4799558"/>
          </a:xfr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İşyerlerinde meslek hastalıklarına sebep olabilecek faktörlerin </a:t>
            </a:r>
            <a:r>
              <a:rPr lang="tr-TR" sz="2900" b="1" dirty="0">
                <a:latin typeface="Arial" panose="020B0604020202020204" pitchFamily="34" charset="0"/>
                <a:cs typeface="Arial" panose="020B0604020202020204" pitchFamily="34" charset="0"/>
              </a:rPr>
              <a:t>kaynağında kontrolü önceliklidir.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Ancak her zaman tamamen ortadan kaldırmak mümkün olmayabilir. 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Bu durumda, meslek hastalıklarından korunmak için bu faktörlerin insan sağlığı üzerindeki zararlı etkilerini en aza indirmek veya zararsız hale getirmek amacıyla işyerinde başka bir takım önlemlere başvurmak gerekir. </a:t>
            </a:r>
          </a:p>
          <a:p>
            <a:pPr marL="0" indent="0" algn="just" eaLnBrk="1" hangingPunct="1">
              <a:buNone/>
            </a:pPr>
            <a:endParaRPr lang="tr-TR" dirty="0" smtClean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A8F6C-A4D2-48AD-8BF3-BA39846F8505}" type="slidenum">
              <a:rPr lang="tr-TR" altLang="tr-TR" smtClean="0"/>
              <a:pPr>
                <a:defRPr/>
              </a:pPr>
              <a:t>38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962351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60648"/>
            <a:ext cx="7849548" cy="1041471"/>
          </a:xfrm>
          <a:noFill/>
          <a:ln>
            <a:noFill/>
          </a:ln>
        </p:spPr>
        <p:txBody>
          <a:bodyPr lIns="92209" tIns="45395" rIns="92209" bIns="45395" anchor="b">
            <a:normAutofit fontScale="90000"/>
          </a:bodyPr>
          <a:lstStyle/>
          <a:p>
            <a:pPr>
              <a:defRPr/>
            </a:pPr>
            <a:r>
              <a:rPr lang="tr-TR" sz="3600" b="1" dirty="0" smtClean="0">
                <a:latin typeface="Arial" pitchFamily="34" charset="0"/>
                <a:cs typeface="Arial" pitchFamily="34" charset="0"/>
              </a:rPr>
              <a:t>    İş Sağlığı Uygulama İlkeleri</a:t>
            </a:r>
            <a:endParaRPr lang="tr-T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542B5-33DD-46C9-83D8-E59C1C11C76C}" type="slidenum">
              <a:rPr lang="tr-TR" altLang="tr-TR" smtClean="0"/>
              <a:pPr>
                <a:defRPr/>
              </a:pPr>
              <a:t>39</a:t>
            </a:fld>
            <a:endParaRPr lang="tr-TR" altLang="tr-TR"/>
          </a:p>
        </p:txBody>
      </p:sp>
      <p:sp>
        <p:nvSpPr>
          <p:cNvPr id="2" name="Dikdörtgen 1"/>
          <p:cNvSpPr/>
          <p:nvPr/>
        </p:nvSpPr>
        <p:spPr>
          <a:xfrm>
            <a:off x="1115616" y="1628800"/>
            <a:ext cx="7198366" cy="362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spcBef>
                <a:spcPct val="20000"/>
              </a:spcBef>
              <a:buFontTx/>
              <a:buAutoNum type="arabicPeriod"/>
            </a:pPr>
            <a:r>
              <a:rPr lang="tr-TR" sz="2800" dirty="0"/>
              <a:t>Uygun işe yerleştirme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r>
              <a:rPr lang="tr-TR" sz="2800" dirty="0"/>
              <a:t>İşyeri risklerinin </a:t>
            </a:r>
            <a:r>
              <a:rPr lang="tr-TR" sz="2800" dirty="0" smtClean="0"/>
              <a:t>saptanması</a:t>
            </a:r>
            <a:endParaRPr lang="tr-TR" sz="2800" dirty="0"/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r>
              <a:rPr lang="tr-TR" sz="2800" dirty="0"/>
              <a:t>İşyeri risklerinin kontrolü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r>
              <a:rPr lang="tr-TR" sz="2800" dirty="0"/>
              <a:t>Aralıklı kontrol muayenesi</a:t>
            </a:r>
          </a:p>
          <a:p>
            <a:pPr marL="609600" indent="-609600">
              <a:spcBef>
                <a:spcPct val="20000"/>
              </a:spcBef>
            </a:pPr>
            <a:r>
              <a:rPr lang="tr-TR" sz="2800" dirty="0"/>
              <a:t>-------------------------------------------</a:t>
            </a:r>
          </a:p>
          <a:p>
            <a:pPr marL="609600" indent="-609600">
              <a:spcBef>
                <a:spcPct val="20000"/>
              </a:spcBef>
              <a:buFontTx/>
              <a:buAutoNum type="arabicPeriod" startAt="5"/>
            </a:pPr>
            <a:r>
              <a:rPr lang="tr-TR" sz="2800" dirty="0"/>
              <a:t>Sağlık ve güvenlik eğitimi</a:t>
            </a:r>
            <a:endParaRPr lang="en-US" sz="2800" dirty="0"/>
          </a:p>
          <a:p>
            <a:pPr marL="609600" indent="-609600">
              <a:spcBef>
                <a:spcPct val="20000"/>
              </a:spcBef>
              <a:buFontTx/>
              <a:buAutoNum type="arabicPeriod" startAt="5"/>
            </a:pPr>
            <a:r>
              <a:rPr lang="tr-TR" sz="2800" dirty="0"/>
              <a:t>İşyerinde sağlık ve güvenlik hizmeti</a:t>
            </a:r>
          </a:p>
        </p:txBody>
      </p:sp>
    </p:spTree>
    <p:extLst>
      <p:ext uri="{BB962C8B-B14F-4D97-AF65-F5344CB8AC3E}">
        <p14:creationId xmlns:p14="http://schemas.microsoft.com/office/powerpoint/2010/main" val="352164818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916832"/>
            <a:ext cx="7427168" cy="396462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alt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Genel </a:t>
            </a:r>
            <a:r>
              <a:rPr lang="tr-TR" alt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Hastalıklar</a:t>
            </a:r>
            <a:endParaRPr lang="tr-TR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alt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İşle İlgili Hastalıklar </a:t>
            </a:r>
            <a:endParaRPr lang="tr-TR" alt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alt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İşe Özgü Sağlık Sorunları   </a:t>
            </a:r>
          </a:p>
          <a:p>
            <a:pPr>
              <a:lnSpc>
                <a:spcPct val="150000"/>
              </a:lnSpc>
            </a:pPr>
            <a:r>
              <a:rPr lang="tr-TR" alt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alt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İş </a:t>
            </a: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alt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azaları </a:t>
            </a: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– Meslek </a:t>
            </a:r>
            <a:r>
              <a:rPr lang="tr-TR" alt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Hastalıkları</a:t>
            </a:r>
            <a:endParaRPr lang="en-US" alt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4</a:t>
            </a:fld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403648" y="836712"/>
            <a:ext cx="64427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alt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Çalışanların Sağlık Sorunları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07169190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8001056" cy="648072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Uygun 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İşe 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Yerleştirme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71473" y="1196752"/>
            <a:ext cx="8072494" cy="4176464"/>
          </a:xfrm>
          <a:noFill/>
          <a:ln>
            <a:noFill/>
          </a:ln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None/>
            </a:pPr>
            <a:endParaRPr lang="tr-TR" dirty="0" smtClean="0"/>
          </a:p>
          <a:p>
            <a:pPr algn="just" eaLnBrk="1" hangingPunct="1">
              <a:lnSpc>
                <a:spcPct val="150000"/>
              </a:lnSpc>
              <a:buNone/>
            </a:pPr>
            <a:r>
              <a:rPr lang="tr-TR" dirty="0"/>
              <a:t>	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İşe Giriş Muayenesi: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İşe yeni alınan kişilerin, yapacağı işe fiziksel ve ruhsal olarak uygun olup olmadığının tespit edilmesi amacıyla yapılan tıbbi muayeneyi kapsar. 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A8F6C-A4D2-48AD-8BF3-BA39846F8505}" type="slidenum">
              <a:rPr lang="tr-TR" altLang="tr-TR" smtClean="0"/>
              <a:pPr>
                <a:defRPr/>
              </a:pPr>
              <a:t>40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1626675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856984" cy="1143000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İşyeri Risklerinin Saptanması 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3568" y="1628800"/>
            <a:ext cx="6120680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İşyeri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Ortam Faktörleri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Fiziksel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Kimyasal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Toz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Biyolojik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Ergonomik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Psikososyal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Yönetsel …..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F19735-8DF2-49F0-A55A-CABB2A4D578B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0971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5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8115885" cy="803741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İşyeri Risklerinin Kontrolü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A8F6C-A4D2-48AD-8BF3-BA39846F8505}" type="slidenum">
              <a:rPr lang="tr-TR" altLang="tr-TR" smtClean="0"/>
              <a:pPr>
                <a:defRPr/>
              </a:pPr>
              <a:t>42</a:t>
            </a:fld>
            <a:endParaRPr lang="tr-TR" altLang="tr-T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42910" y="2285992"/>
            <a:ext cx="4824458" cy="299471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57224" y="2682429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Tıbbi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Önlemler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Teknik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Önlemler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Yönetsel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Önlemler</a:t>
            </a:r>
          </a:p>
        </p:txBody>
      </p:sp>
    </p:spTree>
    <p:extLst>
      <p:ext uri="{BB962C8B-B14F-4D97-AF65-F5344CB8AC3E}">
        <p14:creationId xmlns:p14="http://schemas.microsoft.com/office/powerpoint/2010/main" val="301548254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5"/>
          <p:cNvSpPr>
            <a:spLocks noChangeArrowheads="1"/>
          </p:cNvSpPr>
          <p:nvPr/>
        </p:nvSpPr>
        <p:spPr bwMode="gray">
          <a:xfrm>
            <a:off x="4570882" y="3535873"/>
            <a:ext cx="4513227" cy="1887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108000" rIns="144000" bIns="72000"/>
          <a:lstStyle>
            <a:lvl1pPr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lnSpc>
                <a:spcPct val="95000"/>
              </a:lnSpc>
              <a:buClr>
                <a:srgbClr val="292929"/>
              </a:buClr>
              <a:buFont typeface="Wingdings" panose="05000000000000000000" pitchFamily="2" charset="2"/>
              <a:buChar char="ü"/>
            </a:pPr>
            <a:r>
              <a:rPr lang="tr-TR" altLang="tr-TR" sz="2400" b="0" noProof="1" smtClean="0">
                <a:solidFill>
                  <a:srgbClr val="000000"/>
                </a:solidFill>
                <a:latin typeface="Arial" panose="020B0604020202020204" pitchFamily="34" charset="0"/>
              </a:rPr>
              <a:t>Kaynakta Kontrol</a:t>
            </a:r>
          </a:p>
          <a:p>
            <a:pPr marL="342900" indent="-342900" eaLnBrk="1" hangingPunct="1">
              <a:lnSpc>
                <a:spcPct val="95000"/>
              </a:lnSpc>
              <a:buClr>
                <a:srgbClr val="292929"/>
              </a:buClr>
              <a:buFont typeface="Wingdings" panose="05000000000000000000" pitchFamily="2" charset="2"/>
              <a:buChar char="ü"/>
            </a:pPr>
            <a:r>
              <a:rPr lang="tr-TR" altLang="tr-TR" sz="2400" b="0" noProof="1" smtClean="0">
                <a:solidFill>
                  <a:srgbClr val="000000"/>
                </a:solidFill>
                <a:latin typeface="Arial" panose="020B0604020202020204" pitchFamily="34" charset="0"/>
              </a:rPr>
              <a:t>Kaynak - Çalışan Arasında</a:t>
            </a:r>
          </a:p>
          <a:p>
            <a:pPr marL="342900" indent="-342900" eaLnBrk="1" hangingPunct="1">
              <a:lnSpc>
                <a:spcPct val="95000"/>
              </a:lnSpc>
              <a:buClr>
                <a:srgbClr val="292929"/>
              </a:buClr>
              <a:buFont typeface="Wingdings" panose="05000000000000000000" pitchFamily="2" charset="2"/>
              <a:buChar char="ü"/>
            </a:pPr>
            <a:r>
              <a:rPr lang="tr-TR" altLang="tr-TR" sz="2400" b="0" noProof="1" smtClean="0">
                <a:solidFill>
                  <a:srgbClr val="000000"/>
                </a:solidFill>
                <a:latin typeface="Arial" panose="020B0604020202020204" pitchFamily="34" charset="0"/>
              </a:rPr>
              <a:t>Çalışanda Alınacak Önlemler (Kişisel Koruyucu Donanım Kullanımı, Hijyen)</a:t>
            </a:r>
          </a:p>
          <a:p>
            <a:pPr marL="342900" indent="-342900" eaLnBrk="1" hangingPunct="1">
              <a:lnSpc>
                <a:spcPct val="95000"/>
              </a:lnSpc>
              <a:buClr>
                <a:srgbClr val="292929"/>
              </a:buClr>
              <a:buFont typeface="Wingdings" panose="05000000000000000000" pitchFamily="2" charset="2"/>
              <a:buChar char="ü"/>
            </a:pPr>
            <a:endParaRPr lang="tr-TR" altLang="tr-TR" sz="2400" b="0" noProof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2453" name="Rectangle 5"/>
          <p:cNvSpPr>
            <a:spLocks noChangeArrowheads="1"/>
          </p:cNvSpPr>
          <p:nvPr/>
        </p:nvSpPr>
        <p:spPr bwMode="gray">
          <a:xfrm>
            <a:off x="222740" y="5092238"/>
            <a:ext cx="3568004" cy="1248661"/>
          </a:xfrm>
          <a:prstGeom prst="rect">
            <a:avLst/>
          </a:prstGeom>
          <a:noFill/>
          <a:ln>
            <a:noFill/>
          </a:ln>
          <a:extLst/>
        </p:spPr>
        <p:txBody>
          <a:bodyPr lIns="108000" tIns="108000" rIns="144000" bIns="72000"/>
          <a:lstStyle/>
          <a:p>
            <a:pPr marL="342900" indent="-342900">
              <a:lnSpc>
                <a:spcPct val="95000"/>
              </a:lnSpc>
              <a:buClr>
                <a:srgbClr val="292929"/>
              </a:buClr>
              <a:buFont typeface="Wingdings" panose="05000000000000000000" pitchFamily="2" charset="2"/>
              <a:buChar char="ü"/>
              <a:defRPr/>
            </a:pPr>
            <a:r>
              <a:rPr lang="tr-TR" sz="2400" noProof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Vardiya Planlaması</a:t>
            </a:r>
          </a:p>
          <a:p>
            <a:pPr marL="342900" indent="-342900">
              <a:lnSpc>
                <a:spcPct val="95000"/>
              </a:lnSpc>
              <a:buClr>
                <a:srgbClr val="292929"/>
              </a:buClr>
              <a:buFont typeface="Wingdings" panose="05000000000000000000" pitchFamily="2" charset="2"/>
              <a:buChar char="ü"/>
              <a:defRPr/>
            </a:pPr>
            <a:r>
              <a:rPr lang="tr-TR" sz="2400" noProof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Rotasyon Planlaması vb. </a:t>
            </a:r>
            <a:endParaRPr lang="tr-TR" sz="2400" noProof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gray">
          <a:xfrm>
            <a:off x="169455" y="1941188"/>
            <a:ext cx="4025822" cy="162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108000" rIns="144000" bIns="72000"/>
          <a:lstStyle>
            <a:lvl1pPr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lnSpc>
                <a:spcPct val="95000"/>
              </a:lnSpc>
              <a:buClr>
                <a:srgbClr val="292929"/>
              </a:buClr>
              <a:buFont typeface="Wingdings" panose="05000000000000000000" pitchFamily="2" charset="2"/>
              <a:buChar char="ü"/>
            </a:pPr>
            <a:r>
              <a:rPr lang="tr-TR" altLang="tr-TR" sz="2400" b="0" noProof="1" smtClean="0">
                <a:solidFill>
                  <a:srgbClr val="000000"/>
                </a:solidFill>
                <a:latin typeface="Arial" panose="020B0604020202020204" pitchFamily="34" charset="0"/>
              </a:rPr>
              <a:t>İşe Giriş Muayeneleri</a:t>
            </a:r>
          </a:p>
          <a:p>
            <a:pPr marL="342900" indent="-342900" eaLnBrk="1" hangingPunct="1">
              <a:lnSpc>
                <a:spcPct val="95000"/>
              </a:lnSpc>
              <a:buClr>
                <a:srgbClr val="292929"/>
              </a:buClr>
              <a:buFont typeface="Wingdings" panose="05000000000000000000" pitchFamily="2" charset="2"/>
              <a:buChar char="ü"/>
            </a:pPr>
            <a:r>
              <a:rPr lang="tr-TR" altLang="tr-TR" sz="2400" b="0" noProof="1" smtClean="0">
                <a:solidFill>
                  <a:srgbClr val="000000"/>
                </a:solidFill>
                <a:latin typeface="Arial" panose="020B0604020202020204" pitchFamily="34" charset="0"/>
              </a:rPr>
              <a:t>Periyodik Muayeneler</a:t>
            </a:r>
          </a:p>
          <a:p>
            <a:pPr marL="342900" indent="-342900" eaLnBrk="1" hangingPunct="1">
              <a:lnSpc>
                <a:spcPct val="95000"/>
              </a:lnSpc>
              <a:buClr>
                <a:srgbClr val="292929"/>
              </a:buClr>
              <a:buFont typeface="Wingdings" panose="05000000000000000000" pitchFamily="2" charset="2"/>
              <a:buChar char="ü"/>
            </a:pPr>
            <a:r>
              <a:rPr lang="tr-TR" altLang="tr-TR" sz="2400" b="0" noProof="1" smtClean="0">
                <a:solidFill>
                  <a:srgbClr val="000000"/>
                </a:solidFill>
                <a:latin typeface="Arial" panose="020B0604020202020204" pitchFamily="34" charset="0"/>
              </a:rPr>
              <a:t>İşe Dönüş Muayeneleri</a:t>
            </a:r>
          </a:p>
          <a:p>
            <a:pPr marL="342900" indent="-342900" eaLnBrk="1" hangingPunct="1">
              <a:lnSpc>
                <a:spcPct val="95000"/>
              </a:lnSpc>
              <a:buClr>
                <a:srgbClr val="292929"/>
              </a:buClr>
              <a:buFont typeface="Wingdings" panose="05000000000000000000" pitchFamily="2" charset="2"/>
              <a:buChar char="ü"/>
            </a:pPr>
            <a:r>
              <a:rPr lang="tr-TR" altLang="tr-TR" sz="2400" b="0" noProof="1" smtClean="0">
                <a:solidFill>
                  <a:srgbClr val="000000"/>
                </a:solidFill>
                <a:latin typeface="Arial" panose="020B0604020202020204" pitchFamily="34" charset="0"/>
              </a:rPr>
              <a:t>Eğitim</a:t>
            </a:r>
            <a:r>
              <a:rPr lang="tr-TR" altLang="tr-TR" sz="1400" b="0" i="1" noProof="1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endParaRPr lang="tr-TR" altLang="tr-TR" sz="1400" b="0" i="1" noProof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2459" name="Rectangle 5"/>
          <p:cNvSpPr>
            <a:spLocks noChangeArrowheads="1"/>
          </p:cNvSpPr>
          <p:nvPr/>
        </p:nvSpPr>
        <p:spPr bwMode="gray">
          <a:xfrm>
            <a:off x="316480" y="1186214"/>
            <a:ext cx="2996762" cy="520699"/>
          </a:xfrm>
          <a:prstGeom prst="rect">
            <a:avLst/>
          </a:prstGeom>
          <a:noFill/>
          <a:ln>
            <a:noFill/>
          </a:ln>
          <a:extLst/>
        </p:spPr>
        <p:txBody>
          <a:bodyPr lIns="108000" tIns="108000" rIns="144000" bIns="72000"/>
          <a:lstStyle/>
          <a:p>
            <a:pPr algn="ctr">
              <a:lnSpc>
                <a:spcPct val="95000"/>
              </a:lnSpc>
              <a:spcAft>
                <a:spcPct val="40000"/>
              </a:spcAft>
              <a:buClr>
                <a:srgbClr val="292929"/>
              </a:buClr>
              <a:defRPr/>
            </a:pPr>
            <a:r>
              <a:rPr lang="tr-TR" sz="2800" b="1" noProof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Tıbbi Önlemler</a:t>
            </a:r>
            <a:endParaRPr lang="tr-TR" sz="2800" b="1" noProof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460" name="Rectangle 5"/>
          <p:cNvSpPr>
            <a:spLocks noChangeArrowheads="1"/>
          </p:cNvSpPr>
          <p:nvPr/>
        </p:nvSpPr>
        <p:spPr bwMode="gray">
          <a:xfrm>
            <a:off x="4967164" y="2613675"/>
            <a:ext cx="3486150" cy="712788"/>
          </a:xfrm>
          <a:prstGeom prst="rect">
            <a:avLst/>
          </a:prstGeom>
          <a:noFill/>
          <a:ln>
            <a:noFill/>
          </a:ln>
          <a:extLst/>
        </p:spPr>
        <p:txBody>
          <a:bodyPr lIns="108000" tIns="108000" rIns="144000" bIns="72000"/>
          <a:lstStyle/>
          <a:p>
            <a:pPr algn="ctr">
              <a:lnSpc>
                <a:spcPct val="95000"/>
              </a:lnSpc>
              <a:spcAft>
                <a:spcPct val="40000"/>
              </a:spcAft>
              <a:buClr>
                <a:srgbClr val="292929"/>
              </a:buClr>
              <a:defRPr/>
            </a:pPr>
            <a:r>
              <a:rPr lang="tr-TR" sz="2800" b="1" noProof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Teknik Önlemler </a:t>
            </a:r>
            <a:endParaRPr lang="tr-TR" sz="2800" b="1" noProof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61" name="Rectangle 5"/>
          <p:cNvSpPr>
            <a:spLocks noChangeArrowheads="1"/>
          </p:cNvSpPr>
          <p:nvPr/>
        </p:nvSpPr>
        <p:spPr bwMode="gray">
          <a:xfrm>
            <a:off x="-75819" y="4312262"/>
            <a:ext cx="4067404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8000" tIns="108000" rIns="144000" bIns="72000"/>
          <a:lstStyle>
            <a:lvl1pPr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Aft>
                <a:spcPct val="40000"/>
              </a:spcAft>
              <a:buClr>
                <a:srgbClr val="292929"/>
              </a:buClr>
            </a:pPr>
            <a:r>
              <a:rPr lang="tr-TR" altLang="tr-TR" sz="2800" noProof="1" smtClean="0">
                <a:solidFill>
                  <a:srgbClr val="FF0000"/>
                </a:solidFill>
                <a:latin typeface="Arial" panose="020B0604020202020204" pitchFamily="34" charset="0"/>
              </a:rPr>
              <a:t>Yönetsel  Önlemler</a:t>
            </a:r>
            <a:endParaRPr lang="tr-TR" altLang="tr-TR" sz="2800" noProof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69454" y="1762301"/>
            <a:ext cx="4025823" cy="189783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4541431" y="3314178"/>
            <a:ext cx="4377630" cy="239398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256829" y="4848084"/>
            <a:ext cx="3418772" cy="160435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1598E-7A7D-4F14-8556-501729A79270}" type="slidenum">
              <a:rPr lang="tr-TR" altLang="tr-TR" smtClean="0"/>
              <a:pPr>
                <a:defRPr/>
              </a:pPr>
              <a:t>43</a:t>
            </a:fld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93122079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44</a:t>
            </a:fld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1000108"/>
            <a:ext cx="5472608" cy="530361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091876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827584" y="2420888"/>
            <a:ext cx="6643733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 smtClean="0">
                <a:latin typeface="Arial" pitchFamily="34" charset="0"/>
                <a:cs typeface="Arial" pitchFamily="34" charset="0"/>
              </a:rPr>
              <a:t> Teşekkür </a:t>
            </a:r>
            <a:r>
              <a:rPr lang="tr-TR" sz="3200" b="1" dirty="0">
                <a:latin typeface="Arial" pitchFamily="34" charset="0"/>
                <a:cs typeface="Arial" pitchFamily="34" charset="0"/>
              </a:rPr>
              <a:t>Ederiz</a:t>
            </a:r>
          </a:p>
        </p:txBody>
      </p:sp>
    </p:spTree>
    <p:extLst>
      <p:ext uri="{BB962C8B-B14F-4D97-AF65-F5344CB8AC3E}">
        <p14:creationId xmlns:p14="http://schemas.microsoft.com/office/powerpoint/2010/main" val="24938409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1357298"/>
            <a:ext cx="7494356" cy="71382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Görülme Sıklığına Göre </a:t>
            </a:r>
            <a:br>
              <a:rPr lang="tr-TR" altLang="tr-T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Çalışanların Sağlık Sorunları</a:t>
            </a:r>
            <a:endParaRPr lang="en-US" altLang="tr-T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/>
              <a:pPr>
                <a:defRPr/>
              </a:pPr>
              <a:t>5</a:t>
            </a:fld>
            <a:endParaRPr lang="tr-TR" altLang="tr-TR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798" y="2780927"/>
            <a:ext cx="596082" cy="1728193"/>
          </a:xfrm>
          <a:prstGeom prst="rect">
            <a:avLst/>
          </a:prstGeom>
        </p:spPr>
      </p:pic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734434"/>
              </p:ext>
            </p:extLst>
          </p:nvPr>
        </p:nvGraphicFramePr>
        <p:xfrm>
          <a:off x="714919" y="2808045"/>
          <a:ext cx="2272905" cy="1701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9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701075">
                <a:tc>
                  <a:txBody>
                    <a:bodyPr/>
                    <a:lstStyle/>
                    <a:p>
                      <a:pPr algn="ctr"/>
                      <a:r>
                        <a:rPr lang="tr-TR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Genel </a:t>
                      </a:r>
                    </a:p>
                    <a:p>
                      <a:pPr algn="ctr"/>
                      <a:r>
                        <a:rPr lang="tr-TR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Hastalıklar</a:t>
                      </a:r>
                      <a:endParaRPr lang="tr-TR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354720"/>
              </p:ext>
            </p:extLst>
          </p:nvPr>
        </p:nvGraphicFramePr>
        <p:xfrm>
          <a:off x="3401620" y="2780926"/>
          <a:ext cx="2092832" cy="172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28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728194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İşle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İlgili Hastalıklar</a:t>
                      </a:r>
                      <a:endParaRPr lang="tr-TR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o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095229"/>
              </p:ext>
            </p:extLst>
          </p:nvPr>
        </p:nvGraphicFramePr>
        <p:xfrm>
          <a:off x="6084168" y="2723823"/>
          <a:ext cx="2463520" cy="1802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5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8020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İşe Özgü Hastalıklar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(Meslek</a:t>
                      </a:r>
                      <a:r>
                        <a:rPr lang="tr-TR" sz="16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Hastalıkları) </a:t>
                      </a:r>
                      <a:endParaRPr lang="tr-TR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" name="Resim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797671"/>
            <a:ext cx="596082" cy="1728193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1071538" y="6286520"/>
            <a:ext cx="7200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Bilir N, Yıldız AN, İş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Sağlığı ve Güvenliği Kitabı-Hacettepe Üniversitesi Yayını (3. baskı, 2014)</a:t>
            </a:r>
          </a:p>
        </p:txBody>
      </p:sp>
    </p:spTree>
    <p:extLst>
      <p:ext uri="{BB962C8B-B14F-4D97-AF65-F5344CB8AC3E}">
        <p14:creationId xmlns:p14="http://schemas.microsoft.com/office/powerpoint/2010/main" val="215146519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3" name="Dikdörtgen 2"/>
          <p:cNvSpPr>
            <a:spLocks noChangeArrowheads="1"/>
          </p:cNvSpPr>
          <p:nvPr/>
        </p:nvSpPr>
        <p:spPr bwMode="auto">
          <a:xfrm>
            <a:off x="1043608" y="1124744"/>
            <a:ext cx="67687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sz="3600" dirty="0" smtClean="0">
                <a:latin typeface="Arial" panose="020B0604020202020204" pitchFamily="34" charset="0"/>
              </a:rPr>
              <a:t>Meslek Hastalıklarının Sıklığı</a:t>
            </a:r>
            <a:endParaRPr lang="tr-TR" altLang="tr-TR" sz="3600" dirty="0">
              <a:latin typeface="Arial" panose="020B0604020202020204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86330-D51B-4C83-B61F-537CE2B9F1DF}" type="slidenum">
              <a:rPr lang="tr-TR" altLang="tr-TR" smtClean="0"/>
              <a:pPr>
                <a:defRPr/>
              </a:pPr>
              <a:t>6</a:t>
            </a:fld>
            <a:endParaRPr lang="tr-TR" altLang="tr-TR"/>
          </a:p>
        </p:txBody>
      </p:sp>
      <p:sp>
        <p:nvSpPr>
          <p:cNvPr id="2" name="Dikdörtgen 1"/>
          <p:cNvSpPr/>
          <p:nvPr/>
        </p:nvSpPr>
        <p:spPr>
          <a:xfrm>
            <a:off x="1115616" y="2492896"/>
            <a:ext cx="757242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altLang="tr-TR" sz="2400" dirty="0" smtClean="0">
                <a:cs typeface="Arial" panose="020B0604020202020204" pitchFamily="34" charset="0"/>
              </a:rPr>
              <a:t>Uluslararası </a:t>
            </a:r>
            <a:r>
              <a:rPr lang="tr-TR" altLang="tr-TR" sz="2400" dirty="0">
                <a:cs typeface="Arial" panose="020B0604020202020204" pitchFamily="34" charset="0"/>
              </a:rPr>
              <a:t>Çalışma Örgütü (ILO</a:t>
            </a:r>
            <a:r>
              <a:rPr lang="tr-TR" altLang="tr-TR" sz="2400" dirty="0" smtClean="0">
                <a:cs typeface="Arial" panose="020B0604020202020204" pitchFamily="34" charset="0"/>
              </a:rPr>
              <a:t>) verilerine göre;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altLang="tr-TR" sz="2400" dirty="0">
                <a:cs typeface="Arial" panose="020B0604020202020204" pitchFamily="34" charset="0"/>
              </a:rPr>
              <a:t>D</a:t>
            </a:r>
            <a:r>
              <a:rPr lang="tr-TR" altLang="tr-TR" sz="2400" dirty="0" smtClean="0">
                <a:cs typeface="Arial" panose="020B0604020202020204" pitchFamily="34" charset="0"/>
              </a:rPr>
              <a:t>ünyada </a:t>
            </a:r>
            <a:r>
              <a:rPr lang="tr-TR" altLang="tr-TR" sz="2400" dirty="0">
                <a:cs typeface="Arial" panose="020B0604020202020204" pitchFamily="34" charset="0"/>
              </a:rPr>
              <a:t>yılda </a:t>
            </a:r>
            <a:r>
              <a:rPr lang="tr-TR" altLang="tr-TR" sz="2400" b="1" dirty="0">
                <a:cs typeface="Arial" panose="020B0604020202020204" pitchFamily="34" charset="0"/>
              </a:rPr>
              <a:t>160 milyon meslek </a:t>
            </a:r>
            <a:r>
              <a:rPr lang="tr-TR" altLang="tr-TR" sz="2400" b="1" dirty="0" smtClean="0">
                <a:cs typeface="Arial" panose="020B0604020202020204" pitchFamily="34" charset="0"/>
              </a:rPr>
              <a:t>hastalığı,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tr-TR" altLang="tr-TR" sz="2400" b="1" dirty="0" smtClean="0"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altLang="tr-TR" sz="2400" dirty="0" smtClean="0">
                <a:cs typeface="Arial" panose="020B0604020202020204" pitchFamily="34" charset="0"/>
              </a:rPr>
              <a:t>İşle ilgili hastalıklar nedeni ile </a:t>
            </a:r>
            <a:r>
              <a:rPr lang="tr-TR" altLang="tr-TR" sz="2400" b="1" dirty="0" smtClean="0">
                <a:cs typeface="Arial" panose="020B0604020202020204" pitchFamily="34" charset="0"/>
              </a:rPr>
              <a:t>yılda </a:t>
            </a:r>
            <a:r>
              <a:rPr lang="tr-TR" altLang="tr-TR" sz="2400" b="1" dirty="0">
                <a:cs typeface="Arial" panose="020B0604020202020204" pitchFamily="34" charset="0"/>
              </a:rPr>
              <a:t>yaklaşık </a:t>
            </a:r>
            <a:r>
              <a:rPr lang="tr-TR" altLang="tr-TR" sz="2400" b="1" dirty="0" smtClean="0">
                <a:cs typeface="Arial" panose="020B0604020202020204" pitchFamily="34" charset="0"/>
              </a:rPr>
              <a:t>2,3 milyon ölüm olduğu </a:t>
            </a:r>
            <a:r>
              <a:rPr lang="tr-TR" altLang="tr-TR" sz="2400" b="1" dirty="0">
                <a:cs typeface="Arial" panose="020B0604020202020204" pitchFamily="34" charset="0"/>
              </a:rPr>
              <a:t>tahmin edilmektedir.</a:t>
            </a:r>
            <a:endParaRPr lang="tr-TR" altLang="tr-TR" sz="3200" b="1" dirty="0"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tr-TR" altLang="tr-TR" sz="28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29542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Başlık"/>
          <p:cNvSpPr txBox="1">
            <a:spLocks/>
          </p:cNvSpPr>
          <p:nvPr/>
        </p:nvSpPr>
        <p:spPr>
          <a:xfrm>
            <a:off x="971600" y="692696"/>
            <a:ext cx="6984776" cy="91900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r-TR" sz="32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SGK 2015 Yılı İstatistiklerine Göre</a:t>
            </a:r>
            <a:endParaRPr lang="tr-TR" sz="32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86330-D51B-4C83-B61F-537CE2B9F1DF}" type="slidenum">
              <a:rPr lang="tr-TR" altLang="tr-TR" smtClean="0"/>
              <a:pPr>
                <a:defRPr/>
              </a:pPr>
              <a:t>7</a:t>
            </a:fld>
            <a:endParaRPr lang="tr-TR" altLang="tr-TR"/>
          </a:p>
        </p:txBody>
      </p:sp>
      <p:sp>
        <p:nvSpPr>
          <p:cNvPr id="10" name="Dikdörtgen 3"/>
          <p:cNvSpPr/>
          <p:nvPr/>
        </p:nvSpPr>
        <p:spPr>
          <a:xfrm>
            <a:off x="467544" y="2060848"/>
            <a:ext cx="8001000" cy="4062412"/>
          </a:xfrm>
          <a:prstGeom prst="rect">
            <a:avLst/>
          </a:prstGeom>
          <a:ln w="9525">
            <a:noFill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  <a:p>
            <a:pPr algn="just">
              <a:defRPr/>
            </a:pP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1.740.187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işyerinde toplam 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19.850.860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çalışan istihdam edilmektedir. 	</a:t>
            </a:r>
          </a:p>
          <a:p>
            <a:pPr algn="just">
              <a:defRPr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Söz konusu çalışanlarda;</a:t>
            </a:r>
          </a:p>
          <a:p>
            <a:pPr algn="just">
              <a:defRPr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241.547  iş kazası,</a:t>
            </a: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510 meslek hastalığı,</a:t>
            </a: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65.361  kişinin sürekli iş göremez hale geldiği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1.252 ölüm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vakası saptanmıştır.</a:t>
            </a: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78320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Düz Ok Bağlayıcısı"/>
          <p:cNvCxnSpPr/>
          <p:nvPr/>
        </p:nvCxnSpPr>
        <p:spPr>
          <a:xfrm>
            <a:off x="3881442" y="2699848"/>
            <a:ext cx="1404938" cy="1587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Metin kutusu"/>
          <p:cNvSpPr txBox="1"/>
          <p:nvPr/>
        </p:nvSpPr>
        <p:spPr>
          <a:xfrm flipH="1">
            <a:off x="5662634" y="2132856"/>
            <a:ext cx="2052638" cy="954087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Meslek Hastalıkları</a:t>
            </a:r>
          </a:p>
        </p:txBody>
      </p:sp>
      <p:sp>
        <p:nvSpPr>
          <p:cNvPr id="29701" name="8 Metin kutusu"/>
          <p:cNvSpPr txBox="1">
            <a:spLocks noChangeArrowheads="1"/>
          </p:cNvSpPr>
          <p:nvPr/>
        </p:nvSpPr>
        <p:spPr bwMode="auto">
          <a:xfrm>
            <a:off x="768486" y="1795968"/>
            <a:ext cx="2874820" cy="224676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en-US" sz="2000" dirty="0" smtClean="0">
                <a:solidFill>
                  <a:schemeClr val="bg1"/>
                </a:solidFill>
                <a:latin typeface="Arial" panose="020B0604020202020204" pitchFamily="34" charset="0"/>
              </a:rPr>
              <a:t>Kimyasal</a:t>
            </a:r>
            <a:r>
              <a:rPr lang="tr-TR" alt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,</a:t>
            </a:r>
          </a:p>
          <a:p>
            <a:pPr eaLnBrk="1" hangingPunct="1"/>
            <a:r>
              <a:rPr lang="tr-TR" alt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Fiziksel,</a:t>
            </a:r>
          </a:p>
          <a:p>
            <a:pPr eaLnBrk="1" hangingPunct="1"/>
            <a:r>
              <a:rPr lang="tr-TR" alt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Ergonomik,</a:t>
            </a:r>
          </a:p>
          <a:p>
            <a:pPr eaLnBrk="1" hangingPunct="1"/>
            <a:r>
              <a:rPr lang="tr-TR" alt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Biyolojik,</a:t>
            </a:r>
          </a:p>
          <a:p>
            <a:pPr eaLnBrk="1" hangingPunct="1"/>
            <a:r>
              <a:rPr lang="tr-TR" altLang="en-US" sz="2000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Psikososyal</a:t>
            </a:r>
            <a:r>
              <a:rPr lang="tr-TR" altLang="en-US" sz="2000" dirty="0" smtClean="0">
                <a:solidFill>
                  <a:schemeClr val="bg1"/>
                </a:solidFill>
                <a:latin typeface="Arial" panose="020B0604020202020204" pitchFamily="34" charset="0"/>
              </a:rPr>
              <a:t>,</a:t>
            </a:r>
          </a:p>
          <a:p>
            <a:pPr eaLnBrk="1" hangingPunct="1"/>
            <a:r>
              <a:rPr lang="tr-TR" altLang="en-US" sz="2000" dirty="0" smtClean="0">
                <a:solidFill>
                  <a:schemeClr val="bg1"/>
                </a:solidFill>
                <a:latin typeface="Arial" panose="020B0604020202020204" pitchFamily="34" charset="0"/>
              </a:rPr>
              <a:t>……</a:t>
            </a:r>
          </a:p>
          <a:p>
            <a:pPr eaLnBrk="1" hangingPunct="1"/>
            <a:r>
              <a:rPr lang="tr-TR" altLang="en-US" sz="2000" dirty="0" smtClean="0">
                <a:solidFill>
                  <a:schemeClr val="bg1"/>
                </a:solidFill>
                <a:latin typeface="Arial" panose="020B0604020202020204" pitchFamily="34" charset="0"/>
              </a:rPr>
              <a:t>Faktörler</a:t>
            </a:r>
            <a:endParaRPr lang="tr-TR" altLang="en-US" sz="2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33541" name="9 Metin kutusu"/>
          <p:cNvSpPr txBox="1">
            <a:spLocks noChangeArrowheads="1"/>
          </p:cNvSpPr>
          <p:nvPr/>
        </p:nvSpPr>
        <p:spPr bwMode="auto">
          <a:xfrm>
            <a:off x="768487" y="4283909"/>
            <a:ext cx="2874819" cy="70788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tr-TR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Kişisel ve Diğer Çevresel Faktörler</a:t>
            </a:r>
            <a:endParaRPr lang="tr-T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10 Düz Ok Bağlayıcısı"/>
          <p:cNvCxnSpPr/>
          <p:nvPr/>
        </p:nvCxnSpPr>
        <p:spPr>
          <a:xfrm>
            <a:off x="3882633" y="4478823"/>
            <a:ext cx="1403747" cy="1587"/>
          </a:xfrm>
          <a:prstGeom prst="straightConnector1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3543" name="11 Metin kutusu"/>
          <p:cNvSpPr txBox="1">
            <a:spLocks noChangeArrowheads="1"/>
          </p:cNvSpPr>
          <p:nvPr/>
        </p:nvSpPr>
        <p:spPr bwMode="auto">
          <a:xfrm flipH="1">
            <a:off x="5643570" y="3617901"/>
            <a:ext cx="2110651" cy="954107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tr-TR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 ile </a:t>
            </a:r>
            <a:r>
              <a:rPr lang="tr-TR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İlgili</a:t>
            </a:r>
          </a:p>
          <a:p>
            <a:pPr algn="ctr" eaLnBrk="1" hangingPunct="1">
              <a:defRPr/>
            </a:pPr>
            <a:r>
              <a:rPr lang="tr-TR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Hastalıklar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8</a:t>
            </a:fld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642910" y="1124745"/>
            <a:ext cx="8001056" cy="523160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5 Düz Ok Bağlayıcısı"/>
          <p:cNvCxnSpPr/>
          <p:nvPr/>
        </p:nvCxnSpPr>
        <p:spPr>
          <a:xfrm>
            <a:off x="3881442" y="3738961"/>
            <a:ext cx="1404938" cy="1587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04777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8117284" cy="963686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Meslek </a:t>
            </a:r>
            <a:r>
              <a:rPr lang="tr-TR" sz="3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HastalIKLARI</a:t>
            </a:r>
            <a:endParaRPr lang="tr-TR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6238" y="2428868"/>
            <a:ext cx="7863813" cy="2765520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Meslek hastalıkları; işyeri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ortamında bulunan faktörlerin etkisi ile meydana gelen hastalıkların ortak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adıdır 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(6331 sayılı Kanun)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6D9BD-00E0-4204-A73E-B9D6CAEC1B7F}" type="slidenum"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9</a:t>
            </a:fld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642910" y="2433235"/>
            <a:ext cx="8001056" cy="335321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18556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Özel 11">
      <a:dk1>
        <a:srgbClr val="2E2B21"/>
      </a:dk1>
      <a:lt1>
        <a:srgbClr val="D7E5E4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2016</TotalTime>
  <Words>1264</Words>
  <Application>Microsoft Office PowerPoint</Application>
  <PresentationFormat>Ekran Gösterisi (4:3)</PresentationFormat>
  <Paragraphs>381</Paragraphs>
  <Slides>45</Slides>
  <Notes>35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45</vt:i4>
      </vt:variant>
    </vt:vector>
  </HeadingPairs>
  <TitlesOfParts>
    <vt:vector size="46" baseType="lpstr">
      <vt:lpstr>Entegral</vt:lpstr>
      <vt:lpstr>PowerPoint Sunusu</vt:lpstr>
      <vt:lpstr>PowerPoint Sunusu</vt:lpstr>
      <vt:lpstr>PowerPoint Sunusu</vt:lpstr>
      <vt:lpstr>PowerPoint Sunusu</vt:lpstr>
      <vt:lpstr>Görülme Sıklığına Göre  Çalışanların Sağlık Sorunları</vt:lpstr>
      <vt:lpstr>PowerPoint Sunusu</vt:lpstr>
      <vt:lpstr>PowerPoint Sunusu</vt:lpstr>
      <vt:lpstr>PowerPoint Sunusu</vt:lpstr>
      <vt:lpstr>Meslek HastalIKLARI</vt:lpstr>
      <vt:lpstr>Meslek HastalIklarI</vt:lpstr>
      <vt:lpstr>PowerPoint Sunusu</vt:lpstr>
      <vt:lpstr>Meslek Hastalıkları</vt:lpstr>
      <vt:lpstr>PowerPoint Sunusu</vt:lpstr>
      <vt:lpstr>PowerPoint Sunusu</vt:lpstr>
      <vt:lpstr>Meslek Hastalıkları Sınıflandırması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Meslek Hastalıklarında SGK İşlem Süreci -1</vt:lpstr>
      <vt:lpstr>PowerPoint Sunusu</vt:lpstr>
      <vt:lpstr>Meslek Hastalıklarında SGK İşlem Süreci -3</vt:lpstr>
      <vt:lpstr>Meslek Hastalıklarında SGK İşlem Süreci -4</vt:lpstr>
      <vt:lpstr> İşyeri Ortam             Ölçümleri </vt:lpstr>
      <vt:lpstr> İşyeri Ortam Ölçümleri </vt:lpstr>
      <vt:lpstr>PowerPoint Sunusu</vt:lpstr>
      <vt:lpstr>PowerPoint Sunusu</vt:lpstr>
      <vt:lpstr>İkincil Koruma</vt:lpstr>
      <vt:lpstr>Üçüncül Koruma</vt:lpstr>
      <vt:lpstr>SağlIklI Yaşam </vt:lpstr>
      <vt:lpstr>Meslek Hastalıklarından       Korunma İlkeleri</vt:lpstr>
      <vt:lpstr>    İş Sağlığı Uygulama İlkeleri</vt:lpstr>
      <vt:lpstr>Uygun İşe Yerleştirme </vt:lpstr>
      <vt:lpstr> İşyeri Risklerinin Saptanması </vt:lpstr>
      <vt:lpstr> İşyeri Risklerinin Kontrolü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Aykut Çakır</cp:lastModifiedBy>
  <cp:revision>302</cp:revision>
  <dcterms:created xsi:type="dcterms:W3CDTF">2016-01-07T07:25:17Z</dcterms:created>
  <dcterms:modified xsi:type="dcterms:W3CDTF">2018-02-14T06:31:57Z</dcterms:modified>
</cp:coreProperties>
</file>