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27" r:id="rId1"/>
  </p:sldMasterIdLst>
  <p:notesMasterIdLst>
    <p:notesMasterId r:id="rId17"/>
  </p:notesMasterIdLst>
  <p:sldIdLst>
    <p:sldId id="551" r:id="rId2"/>
    <p:sldId id="552" r:id="rId3"/>
    <p:sldId id="512" r:id="rId4"/>
    <p:sldId id="529" r:id="rId5"/>
    <p:sldId id="537" r:id="rId6"/>
    <p:sldId id="538" r:id="rId7"/>
    <p:sldId id="539" r:id="rId8"/>
    <p:sldId id="540" r:id="rId9"/>
    <p:sldId id="545" r:id="rId10"/>
    <p:sldId id="550" r:id="rId11"/>
    <p:sldId id="507" r:id="rId12"/>
    <p:sldId id="542" r:id="rId13"/>
    <p:sldId id="508" r:id="rId14"/>
    <p:sldId id="549" r:id="rId15"/>
    <p:sldId id="553" r:id="rId16"/>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364" autoAdjust="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5F06123-C33E-4B74-85E7-13FABE1F64CB}" type="datetimeFigureOut">
              <a:rPr lang="tr-TR"/>
              <a:pPr>
                <a:defRPr/>
              </a:pPr>
              <a:t>14.2.2018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E4FB5F2A-647D-4091-A541-CCB33DB11D61}" type="slidenum">
              <a:rPr lang="tr-TR" altLang="tr-TR"/>
              <a:pPr>
                <a:defRPr/>
              </a:pPr>
              <a:t>‹#›</a:t>
            </a:fld>
            <a:endParaRPr lang="tr-TR" altLang="tr-TR"/>
          </a:p>
        </p:txBody>
      </p:sp>
    </p:spTree>
    <p:extLst>
      <p:ext uri="{BB962C8B-B14F-4D97-AF65-F5344CB8AC3E}">
        <p14:creationId xmlns:p14="http://schemas.microsoft.com/office/powerpoint/2010/main" val="9705723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23555"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altLang="tr-TR" smtClean="0"/>
          </a:p>
        </p:txBody>
      </p:sp>
      <p:sp>
        <p:nvSpPr>
          <p:cNvPr id="23556" name="Slayt Numarası Yer Tutucusu 3"/>
          <p:cNvSpPr>
            <a:spLocks noGrp="1"/>
          </p:cNvSpPr>
          <p:nvPr>
            <p:ph type="sldNum" sz="quarter" idx="5"/>
          </p:nvPr>
        </p:nvSpPr>
        <p:spPr bwMode="auto">
          <a:noFill/>
          <a:ln>
            <a:miter lim="800000"/>
            <a:headEnd/>
            <a:tailEnd/>
          </a:ln>
        </p:spPr>
        <p:txBody>
          <a:bodyPr/>
          <a:lstStyle/>
          <a:p>
            <a:fld id="{E487E92B-53BD-41E6-9940-694584C5DC45}" type="slidenum">
              <a:rPr lang="tr-TR" altLang="tr-TR" smtClean="0"/>
              <a:pPr/>
              <a:t>1</a:t>
            </a:fld>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3796" name="Slide Number Placeholder 3"/>
          <p:cNvSpPr>
            <a:spLocks noGrp="1"/>
          </p:cNvSpPr>
          <p:nvPr>
            <p:ph type="sldNum" sz="quarter" idx="5"/>
          </p:nvPr>
        </p:nvSpPr>
        <p:spPr bwMode="auto">
          <a:noFill/>
          <a:ln>
            <a:miter lim="800000"/>
            <a:headEnd/>
            <a:tailEnd/>
          </a:ln>
        </p:spPr>
        <p:txBody>
          <a:bodyPr/>
          <a:lstStyle/>
          <a:p>
            <a:fld id="{BCE2E4AD-4BFF-4699-A5EF-B123FA0C4868}" type="slidenum">
              <a:rPr lang="en-US" altLang="tr-TR" smtClean="0">
                <a:solidFill>
                  <a:srgbClr val="000000"/>
                </a:solidFill>
              </a:rPr>
              <a:pPr/>
              <a:t>15</a:t>
            </a:fld>
            <a:endParaRPr lang="en-US" altLang="tr-TR"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24580" name="Slide Number Placeholder 3"/>
          <p:cNvSpPr>
            <a:spLocks noGrp="1"/>
          </p:cNvSpPr>
          <p:nvPr>
            <p:ph type="sldNum" sz="quarter" idx="5"/>
          </p:nvPr>
        </p:nvSpPr>
        <p:spPr bwMode="auto">
          <a:noFill/>
          <a:ln>
            <a:miter lim="800000"/>
            <a:headEnd/>
            <a:tailEnd/>
          </a:ln>
        </p:spPr>
        <p:txBody>
          <a:bodyPr/>
          <a:lstStyle/>
          <a:p>
            <a:fld id="{45223460-FC32-4C0C-8E83-05CE0F56BD75}" type="slidenum">
              <a:rPr lang="en-US" altLang="tr-TR" smtClean="0">
                <a:solidFill>
                  <a:srgbClr val="000000"/>
                </a:solidFill>
              </a:rPr>
              <a:pPr/>
              <a:t>2</a:t>
            </a:fld>
            <a:endParaRPr lang="en-US" altLang="tr-TR"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5603" name="2 Not Yer Tutucusu"/>
          <p:cNvSpPr>
            <a:spLocks noGrp="1"/>
          </p:cNvSpPr>
          <p:nvPr>
            <p:ph type="body" idx="1"/>
          </p:nvPr>
        </p:nvSpPr>
        <p:spPr bwMode="auto">
          <a:noFill/>
        </p:spPr>
        <p:txBody>
          <a:bodyPr wrap="square" numCol="1" anchor="t" anchorCtr="0" compatLnSpc="1">
            <a:prstTxWarp prst="textNoShape">
              <a:avLst/>
            </a:prstTxWarp>
          </a:bodyPr>
          <a:lstStyle/>
          <a:p>
            <a:r>
              <a:rPr lang="tr-TR" smtClean="0"/>
              <a:t>Kamu kurum ve kuruluşlarında işverenin kurum amiri olduğu hatırlatılacaktır. Hakların ve sorumlulukların 6331 sayılı yasadan kaynaklandığı belirtilecektir.</a:t>
            </a:r>
          </a:p>
        </p:txBody>
      </p:sp>
      <p:sp>
        <p:nvSpPr>
          <p:cNvPr id="25604" name="3 Slayt Numarası Yer Tutucusu"/>
          <p:cNvSpPr>
            <a:spLocks noGrp="1"/>
          </p:cNvSpPr>
          <p:nvPr>
            <p:ph type="sldNum" sz="quarter" idx="5"/>
          </p:nvPr>
        </p:nvSpPr>
        <p:spPr bwMode="auto">
          <a:noFill/>
          <a:ln>
            <a:miter lim="800000"/>
            <a:headEnd/>
            <a:tailEnd/>
          </a:ln>
        </p:spPr>
        <p:txBody>
          <a:bodyPr/>
          <a:lstStyle/>
          <a:p>
            <a:fld id="{1A655F44-8AB0-4A3A-93F9-9CDCD8C6558D}" type="slidenum">
              <a:rPr lang="tr-TR" altLang="tr-TR" smtClean="0"/>
              <a:pPr/>
              <a:t>3</a:t>
            </a:fld>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6627" name="2 Not Yer Tutucusu"/>
          <p:cNvSpPr>
            <a:spLocks noGrp="1"/>
          </p:cNvSpPr>
          <p:nvPr>
            <p:ph type="body" idx="1"/>
          </p:nvPr>
        </p:nvSpPr>
        <p:spPr bwMode="auto">
          <a:noFill/>
        </p:spPr>
        <p:txBody>
          <a:bodyPr wrap="square" numCol="1" anchor="t" anchorCtr="0" compatLnSpc="1">
            <a:prstTxWarp prst="textNoShape">
              <a:avLst/>
            </a:prstTxWarp>
          </a:bodyPr>
          <a:lstStyle/>
          <a:p>
            <a:r>
              <a:rPr lang="tr-TR" smtClean="0"/>
              <a:t>Bu hakkın kullanımının İSG Kurul üyelerinden herhangi birine yazılı olarak bildirilerek yapılacağı hatırlatılacaktır.</a:t>
            </a:r>
          </a:p>
        </p:txBody>
      </p:sp>
      <p:sp>
        <p:nvSpPr>
          <p:cNvPr id="26628" name="3 Slayt Numarası Yer Tutucusu"/>
          <p:cNvSpPr>
            <a:spLocks noGrp="1"/>
          </p:cNvSpPr>
          <p:nvPr>
            <p:ph type="sldNum" sz="quarter" idx="5"/>
          </p:nvPr>
        </p:nvSpPr>
        <p:spPr bwMode="auto">
          <a:noFill/>
          <a:ln>
            <a:miter lim="800000"/>
            <a:headEnd/>
            <a:tailEnd/>
          </a:ln>
        </p:spPr>
        <p:txBody>
          <a:bodyPr/>
          <a:lstStyle/>
          <a:p>
            <a:fld id="{A9525D1E-FD29-4ECC-97C4-0C876B323671}" type="slidenum">
              <a:rPr lang="tr-TR" altLang="tr-TR" smtClean="0"/>
              <a:pPr/>
              <a:t>7</a:t>
            </a:fld>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651" name="2 Not Yer Tutucusu"/>
          <p:cNvSpPr>
            <a:spLocks noGrp="1"/>
          </p:cNvSpPr>
          <p:nvPr>
            <p:ph type="body" idx="1"/>
          </p:nvPr>
        </p:nvSpPr>
        <p:spPr bwMode="auto">
          <a:noFill/>
        </p:spPr>
        <p:txBody>
          <a:bodyPr wrap="square" numCol="1" anchor="t" anchorCtr="0" compatLnSpc="1">
            <a:prstTxWarp prst="textNoShape">
              <a:avLst/>
            </a:prstTxWarp>
          </a:bodyPr>
          <a:lstStyle/>
          <a:p>
            <a:r>
              <a:rPr lang="tr-TR" smtClean="0"/>
              <a:t>Sağlık gözetimi hakkı uygulamalarının 6331 sayılı yasaya dayandığı tekrar belirtilecektir.</a:t>
            </a:r>
          </a:p>
          <a:p>
            <a:r>
              <a:rPr lang="tr-TR" smtClean="0"/>
              <a:t>(2) Tehlikeli ve çok tehlikeli sınıfta yer alan işlerde çalışacaklar, yapacakları işe uygun olduklarını belirten sağlık raporu olmadan işe başlatılamaz. (1) </a:t>
            </a:r>
          </a:p>
          <a:p>
            <a:r>
              <a:rPr lang="tr-TR" smtClean="0"/>
              <a:t>(3) (Değişik birinci cümle: 10/9/2014-6552/17 md.) Bu Kanun kapsamında alınması gereken sağlık raporları işyeri hekiminden alınır. 10’dan az çalışanı bulunan ve az tehlikeli işyerleri için ise kamu hizmet sunucuları veya aile hekimlerinden de alınabilir. Raporlara itirazlar Sağlık Bakanlığı tarafından belirlenen hakem hastanelere yapılır, verilen kararlar kesindir. </a:t>
            </a:r>
          </a:p>
          <a:p>
            <a:r>
              <a:rPr lang="tr-TR" smtClean="0"/>
              <a:t>(4) Sağlık gözetiminden doğan maliyet ve bu gözetimden kaynaklı her türlü ek maliyet işverence karşılanır, çalışana yansıtılamaz. </a:t>
            </a:r>
          </a:p>
          <a:p>
            <a:r>
              <a:rPr lang="tr-TR" smtClean="0"/>
              <a:t>(5) Sağlık muayenesi yaptırılan çalışanın özel hayatı ve itibarının korunması açısından sağlık bilgileri gizli tutulur.</a:t>
            </a:r>
          </a:p>
        </p:txBody>
      </p:sp>
      <p:sp>
        <p:nvSpPr>
          <p:cNvPr id="27652" name="3 Slayt Numarası Yer Tutucusu"/>
          <p:cNvSpPr>
            <a:spLocks noGrp="1"/>
          </p:cNvSpPr>
          <p:nvPr>
            <p:ph type="sldNum" sz="quarter" idx="5"/>
          </p:nvPr>
        </p:nvSpPr>
        <p:spPr bwMode="auto">
          <a:noFill/>
          <a:ln>
            <a:miter lim="800000"/>
            <a:headEnd/>
            <a:tailEnd/>
          </a:ln>
        </p:spPr>
        <p:txBody>
          <a:bodyPr/>
          <a:lstStyle/>
          <a:p>
            <a:fld id="{6C10F717-7041-41C5-BA15-DE3C7DCFA9A9}" type="slidenum">
              <a:rPr lang="tr-TR" altLang="tr-TR" smtClean="0"/>
              <a:pPr/>
              <a:t>10</a:t>
            </a:fld>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6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altLang="tr-TR" smtClean="0"/>
              <a:t>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a:t>
            </a:r>
          </a:p>
          <a:p>
            <a:pPr eaLnBrk="1" hangingPunct="1">
              <a:spcBef>
                <a:spcPct val="0"/>
              </a:spcBef>
            </a:pPr>
            <a:r>
              <a:rPr lang="tr-TR" altLang="tr-TR" smtClean="0"/>
              <a:t>(2) Çalışanların, işveren tarafından verilen eğitim ve talimatlar doğrultusunda yükümlülükleri şunlardır:</a:t>
            </a:r>
          </a:p>
          <a:p>
            <a:pPr eaLnBrk="1" hangingPunct="1">
              <a:spcBef>
                <a:spcPct val="0"/>
              </a:spcBef>
            </a:pPr>
            <a:r>
              <a:rPr lang="tr-TR" altLang="tr-TR" smtClean="0"/>
              <a:t>a) İşyerindeki makine, cihaz, araç, gereç, tehlikeli madde, taşıma ekipmanı ve diğer üretim araçlarını kurallara uygun şekilde kullanmak, bunların güvenlik donanımlarını doğru olarak kullanmak, keyfi olarak çıkarmamak ve değiştirmemek.</a:t>
            </a:r>
          </a:p>
          <a:p>
            <a:pPr eaLnBrk="1" hangingPunct="1">
              <a:spcBef>
                <a:spcPct val="0"/>
              </a:spcBef>
            </a:pPr>
            <a:r>
              <a:rPr lang="tr-TR" altLang="tr-TR" smtClean="0"/>
              <a:t>b) Kendilerine sağlanan kişisel koruyucu donanımı doğru kullanmak ve korumak.</a:t>
            </a:r>
          </a:p>
          <a:p>
            <a:pPr eaLnBrk="1" hangingPunct="1">
              <a:spcBef>
                <a:spcPct val="0"/>
              </a:spcBef>
            </a:pPr>
            <a:r>
              <a:rPr lang="tr-TR" altLang="tr-TR" smtClean="0"/>
              <a:t>c) İşyerindeki makine, cihaz, araç, gereç, tesis ve binalarda sağlık ve güvenlik yönünden ciddi ve yakın bir tehlike ile karşılaştıklarında ve koruma tedbirlerinde bir eksiklik gördüklerinde, işverene veya çalışan temsilcisine derhal haber vermek.</a:t>
            </a:r>
          </a:p>
          <a:p>
            <a:pPr eaLnBrk="1" hangingPunct="1">
              <a:spcBef>
                <a:spcPct val="0"/>
              </a:spcBef>
            </a:pPr>
            <a:r>
              <a:rPr lang="tr-TR" altLang="tr-TR" smtClean="0"/>
              <a:t>ç) Teftişe yetkili makam tarafından işyerinde tespit edilen noksanlık ve mevzuata aykırılıkların giderilmesi konusunda, işveren ve çalışan temsilcisi ile iş birliği yapmak.</a:t>
            </a:r>
          </a:p>
          <a:p>
            <a:pPr eaLnBrk="1" hangingPunct="1">
              <a:spcBef>
                <a:spcPct val="0"/>
              </a:spcBef>
            </a:pPr>
            <a:r>
              <a:rPr lang="tr-TR" altLang="tr-TR" smtClean="0"/>
              <a:t>d) Kendi görev alanında, iş sağlığı ve güvenliğinin sağlanması için işveren ve çalışan temsilcisi ile iş birliği yapmak.</a:t>
            </a:r>
          </a:p>
        </p:txBody>
      </p:sp>
      <p:sp>
        <p:nvSpPr>
          <p:cNvPr id="28676" name="3 Slayt Numarası Yer Tutucusu"/>
          <p:cNvSpPr>
            <a:spLocks noGrp="1"/>
          </p:cNvSpPr>
          <p:nvPr>
            <p:ph type="sldNum" sz="quarter" idx="5"/>
          </p:nvPr>
        </p:nvSpPr>
        <p:spPr bwMode="auto">
          <a:noFill/>
          <a:ln>
            <a:miter lim="800000"/>
            <a:headEnd/>
            <a:tailEnd/>
          </a:ln>
        </p:spPr>
        <p:txBody>
          <a:bodyPr/>
          <a:lstStyle/>
          <a:p>
            <a:fld id="{DFF00C16-9786-4A10-AA56-F62FF2B24B31}" type="slidenum">
              <a:rPr lang="tr-TR" altLang="tr-TR" smtClean="0"/>
              <a:pPr/>
              <a:t>11</a:t>
            </a:fld>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29699" name="Not Yer Tutucusu 2"/>
          <p:cNvSpPr>
            <a:spLocks noGrp="1"/>
          </p:cNvSpPr>
          <p:nvPr>
            <p:ph type="body" idx="1"/>
          </p:nvPr>
        </p:nvSpPr>
        <p:spPr bwMode="auto">
          <a:noFill/>
        </p:spPr>
        <p:txBody>
          <a:bodyPr wrap="square" numCol="1" anchor="t" anchorCtr="0" compatLnSpc="1">
            <a:prstTxWarp prst="textNoShape">
              <a:avLst/>
            </a:prstTxWarp>
          </a:bodyPr>
          <a:lstStyle/>
          <a:p>
            <a:r>
              <a:rPr lang="tr-TR" smtClean="0"/>
              <a:t>İş kazası ile ramak kala olayların işveren ve İSGB’ye bildirilmesi gerektiği vurgulanacaktır.</a:t>
            </a:r>
          </a:p>
        </p:txBody>
      </p:sp>
      <p:sp>
        <p:nvSpPr>
          <p:cNvPr id="29700" name="Slayt Numarası Yer Tutucusu 3"/>
          <p:cNvSpPr>
            <a:spLocks noGrp="1"/>
          </p:cNvSpPr>
          <p:nvPr>
            <p:ph type="sldNum" sz="quarter" idx="5"/>
          </p:nvPr>
        </p:nvSpPr>
        <p:spPr bwMode="auto">
          <a:noFill/>
          <a:ln>
            <a:miter lim="800000"/>
            <a:headEnd/>
            <a:tailEnd/>
          </a:ln>
        </p:spPr>
        <p:txBody>
          <a:bodyPr/>
          <a:lstStyle/>
          <a:p>
            <a:fld id="{FCFCB210-B8EF-409B-8DE2-5AE947C14DFA}" type="slidenum">
              <a:rPr lang="tr-TR" altLang="tr-TR" smtClean="0"/>
              <a:pPr/>
              <a:t>12</a:t>
            </a:fld>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072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altLang="tr-TR" smtClean="0"/>
              <a:t>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a:t>
            </a:r>
          </a:p>
          <a:p>
            <a:pPr eaLnBrk="1" hangingPunct="1">
              <a:spcBef>
                <a:spcPct val="0"/>
              </a:spcBef>
            </a:pPr>
            <a:r>
              <a:rPr lang="tr-TR" altLang="tr-TR" smtClean="0"/>
              <a:t>(2) Çalışanların, işveren tarafından verilen eğitim ve talimatlar doğrultusunda yükümlülükleri şunlardır:</a:t>
            </a:r>
          </a:p>
          <a:p>
            <a:pPr eaLnBrk="1" hangingPunct="1">
              <a:spcBef>
                <a:spcPct val="0"/>
              </a:spcBef>
            </a:pPr>
            <a:r>
              <a:rPr lang="tr-TR" altLang="tr-TR" smtClean="0"/>
              <a:t>a) İşyerindeki makine, cihaz, araç, gereç, tehlikeli madde, taşıma ekipmanı ve diğer üretim araçlarını kurallara uygun şekilde kullanmak, bunların güvenlik donanımlarını doğru olarak kullanmak, keyfi olarak çıkarmamak ve değiştirmemek.</a:t>
            </a:r>
          </a:p>
          <a:p>
            <a:pPr eaLnBrk="1" hangingPunct="1">
              <a:spcBef>
                <a:spcPct val="0"/>
              </a:spcBef>
            </a:pPr>
            <a:r>
              <a:rPr lang="tr-TR" altLang="tr-TR" smtClean="0"/>
              <a:t>b) Kendilerine sağlanan kişisel koruyucu donanımı doğru kullanmak ve korumak.</a:t>
            </a:r>
          </a:p>
          <a:p>
            <a:pPr eaLnBrk="1" hangingPunct="1">
              <a:spcBef>
                <a:spcPct val="0"/>
              </a:spcBef>
            </a:pPr>
            <a:r>
              <a:rPr lang="tr-TR" altLang="tr-TR" smtClean="0"/>
              <a:t>c) İşyerindeki makine, cihaz, araç, gereç, tesis ve binalarda sağlık ve güvenlik yönünden ciddi ve yakın bir tehlike ile karşılaştıklarında ve koruma tedbirlerinde bir eksiklik gördüklerinde, işverene veya çalışan temsilcisine derhal haber vermek.</a:t>
            </a:r>
          </a:p>
          <a:p>
            <a:pPr eaLnBrk="1" hangingPunct="1">
              <a:spcBef>
                <a:spcPct val="0"/>
              </a:spcBef>
            </a:pPr>
            <a:r>
              <a:rPr lang="tr-TR" altLang="tr-TR" smtClean="0"/>
              <a:t>ç) Teftişe yetkili makam tarafından işyerinde tespit edilen noksanlık ve mevzuata aykırılıkların giderilmesi konusunda, işveren ve çalışan temsilcisi ile iş birliği yapmak.</a:t>
            </a:r>
          </a:p>
          <a:p>
            <a:pPr eaLnBrk="1" hangingPunct="1">
              <a:spcBef>
                <a:spcPct val="0"/>
              </a:spcBef>
            </a:pPr>
            <a:r>
              <a:rPr lang="tr-TR" altLang="tr-TR" smtClean="0"/>
              <a:t>d) Kendi görev alanında, iş sağlığı ve güvenliğinin sağlanması için işveren ve çalışan temsilcisi ile iş birliği yapmak.</a:t>
            </a:r>
          </a:p>
        </p:txBody>
      </p:sp>
      <p:sp>
        <p:nvSpPr>
          <p:cNvPr id="30724" name="3 Slayt Numarası Yer Tutucusu"/>
          <p:cNvSpPr>
            <a:spLocks noGrp="1"/>
          </p:cNvSpPr>
          <p:nvPr>
            <p:ph type="sldNum" sz="quarter" idx="5"/>
          </p:nvPr>
        </p:nvSpPr>
        <p:spPr bwMode="auto">
          <a:noFill/>
          <a:ln>
            <a:miter lim="800000"/>
            <a:headEnd/>
            <a:tailEnd/>
          </a:ln>
        </p:spPr>
        <p:txBody>
          <a:bodyPr/>
          <a:lstStyle/>
          <a:p>
            <a:fld id="{8B87C38B-BB5F-4D55-B8F5-D7E5EF731CF8}" type="slidenum">
              <a:rPr lang="tr-TR" altLang="tr-TR" smtClean="0"/>
              <a:pPr/>
              <a:t>13</a:t>
            </a:fld>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74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altLang="tr-TR" smtClean="0"/>
              <a:t>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a:t>
            </a:r>
          </a:p>
          <a:p>
            <a:pPr eaLnBrk="1" hangingPunct="1">
              <a:spcBef>
                <a:spcPct val="0"/>
              </a:spcBef>
            </a:pPr>
            <a:r>
              <a:rPr lang="tr-TR" altLang="tr-TR" smtClean="0"/>
              <a:t>(2) Çalışanların, işveren tarafından verilen eğitim ve talimatlar doğrultusunda yükümlülükleri şunlardır:</a:t>
            </a:r>
          </a:p>
          <a:p>
            <a:pPr eaLnBrk="1" hangingPunct="1">
              <a:spcBef>
                <a:spcPct val="0"/>
              </a:spcBef>
            </a:pPr>
            <a:r>
              <a:rPr lang="tr-TR" altLang="tr-TR" smtClean="0"/>
              <a:t>a) İşyerindeki makine, cihaz, araç, gereç, tehlikeli madde, taşıma ekipmanı ve diğer üretim araçlarını kurallara uygun şekilde kullanmak, bunların güvenlik donanımlarını doğru olarak kullanmak, keyfi olarak çıkarmamak ve değiştirmemek.</a:t>
            </a:r>
          </a:p>
          <a:p>
            <a:pPr eaLnBrk="1" hangingPunct="1">
              <a:spcBef>
                <a:spcPct val="0"/>
              </a:spcBef>
            </a:pPr>
            <a:r>
              <a:rPr lang="tr-TR" altLang="tr-TR" smtClean="0"/>
              <a:t>b) Kendilerine sağlanan kişisel koruyucu donanımı doğru kullanmak ve korumak.</a:t>
            </a:r>
          </a:p>
          <a:p>
            <a:pPr eaLnBrk="1" hangingPunct="1">
              <a:spcBef>
                <a:spcPct val="0"/>
              </a:spcBef>
            </a:pPr>
            <a:r>
              <a:rPr lang="tr-TR" altLang="tr-TR" smtClean="0"/>
              <a:t>c) İşyerindeki makine, cihaz, araç, gereç, tesis ve binalarda sağlık ve güvenlik yönünden ciddi ve yakın bir tehlike ile karşılaştıklarında ve koruma tedbirlerinde bir eksiklik gördüklerinde, işverene veya çalışan temsilcisine derhal haber vermek.</a:t>
            </a:r>
          </a:p>
          <a:p>
            <a:pPr eaLnBrk="1" hangingPunct="1">
              <a:spcBef>
                <a:spcPct val="0"/>
              </a:spcBef>
            </a:pPr>
            <a:r>
              <a:rPr lang="tr-TR" altLang="tr-TR" smtClean="0"/>
              <a:t>ç) Teftişe yetkili makam tarafından işyerinde tespit edilen noksanlık ve mevzuata aykırılıkların giderilmesi konusunda, işveren ve çalışan temsilcisi ile iş birliği yapmak.</a:t>
            </a:r>
          </a:p>
          <a:p>
            <a:pPr eaLnBrk="1" hangingPunct="1">
              <a:spcBef>
                <a:spcPct val="0"/>
              </a:spcBef>
            </a:pPr>
            <a:r>
              <a:rPr lang="tr-TR" altLang="tr-TR" smtClean="0"/>
              <a:t>d) Kendi görev alanında, iş sağlığı ve güvenliğinin sağlanması için işveren ve çalışan temsilcisi ile iş birliği yapmak.</a:t>
            </a:r>
          </a:p>
        </p:txBody>
      </p:sp>
      <p:sp>
        <p:nvSpPr>
          <p:cNvPr id="31748" name="3 Slayt Numarası Yer Tutucusu"/>
          <p:cNvSpPr>
            <a:spLocks noGrp="1"/>
          </p:cNvSpPr>
          <p:nvPr>
            <p:ph type="sldNum" sz="quarter" idx="5"/>
          </p:nvPr>
        </p:nvSpPr>
        <p:spPr bwMode="auto">
          <a:noFill/>
          <a:ln>
            <a:miter lim="800000"/>
            <a:headEnd/>
            <a:tailEnd/>
          </a:ln>
        </p:spPr>
        <p:txBody>
          <a:bodyPr/>
          <a:lstStyle/>
          <a:p>
            <a:fld id="{F1430C6F-CBB3-4BDE-B761-BB7F6EED0440}" type="slidenum">
              <a:rPr lang="tr-TR" altLang="tr-TR" smtClean="0"/>
              <a:pPr/>
              <a:t>14</a:t>
            </a:fld>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p>
            <a:pPr>
              <a:defRPr/>
            </a:pPr>
            <a:fld id="{19978764-4DE5-485A-967F-3B6D7434C621}" type="datetime1">
              <a:rPr lang="tr-TR" smtClean="0"/>
              <a:pPr>
                <a:defRPr/>
              </a:pPr>
              <a:t>14.2.2018</a:t>
            </a:fld>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11" name="10 Slayt Numarası Yer Tutucusu"/>
          <p:cNvSpPr>
            <a:spLocks noGrp="1"/>
          </p:cNvSpPr>
          <p:nvPr>
            <p:ph type="sldNum" sz="quarter" idx="12"/>
          </p:nvPr>
        </p:nvSpPr>
        <p:spPr/>
        <p:txBody>
          <a:bodyPr/>
          <a:lstStyle/>
          <a:p>
            <a:pPr>
              <a:defRPr/>
            </a:pPr>
            <a:fld id="{EC60622E-2367-429E-83DD-307D7D7C30E9}"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B54D106B-C52D-4FBF-8B80-18B66C3262DB}" type="datetime1">
              <a:rPr lang="tr-TR" smtClean="0"/>
              <a:pPr>
                <a:defRPr/>
              </a:pPr>
              <a:t>14.2.2018</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E7EF73A5-0A88-4EFC-A026-B95B6CAA1FA6}"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57463B2F-FF1F-4454-89A4-98CEB36A3789}" type="datetime1">
              <a:rPr lang="tr-TR" smtClean="0"/>
              <a:pPr>
                <a:defRPr/>
              </a:pPr>
              <a:t>14.2.2018</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9B857F72-4447-4870-B2AC-3727B6E7AD21}"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EE7927CB-5936-4779-BFBA-BB1F2098E044}" type="datetime1">
              <a:rPr lang="tr-TR" smtClean="0"/>
              <a:pPr>
                <a:defRPr/>
              </a:pPr>
              <a:t>14.2.2018</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97218974-BEC9-4292-AFDB-D6858C5218B1}"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fld id="{7EC29138-A7FE-4801-A0AD-A7BC953C7ECC}" type="datetime1">
              <a:rPr lang="tr-TR" smtClean="0"/>
              <a:pPr>
                <a:defRPr/>
              </a:pPr>
              <a:t>14.2.2018</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73BEC825-7D89-41FF-B3B8-0161B46A6926}"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810EEAF3-A5F7-422A-AAE2-0C6F71C2F48F}" type="datetime1">
              <a:rPr lang="tr-TR" smtClean="0"/>
              <a:pPr>
                <a:defRPr/>
              </a:pPr>
              <a:t>14.2.2018</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DBFC796C-6C58-4305-B027-B00CA23D10C3}"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fld id="{78BEDE72-3D7D-478E-A2CB-240BE2304908}" type="datetime1">
              <a:rPr lang="tr-TR" smtClean="0"/>
              <a:pPr>
                <a:defRPr/>
              </a:pPr>
              <a:t>14.2.2018</a:t>
            </a:fld>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80B78924-0E94-403C-B0C5-873C7E8CE1B3}"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fld id="{71E09BFC-89E8-4151-AC22-5D5B8ADF54DB}" type="datetime1">
              <a:rPr lang="tr-TR" smtClean="0"/>
              <a:pPr>
                <a:defRPr/>
              </a:pPr>
              <a:t>14.2.2018</a:t>
            </a:fld>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1FD048EF-FC61-413B-8B50-92556DF7AF86}"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pPr>
              <a:defRPr/>
            </a:pPr>
            <a:fld id="{79454E1F-6D2E-411E-B64D-6C43F4B8CE73}" type="datetime1">
              <a:rPr lang="tr-TR" smtClean="0"/>
              <a:pPr>
                <a:defRPr/>
              </a:pPr>
              <a:t>14.2.2018</a:t>
            </a:fld>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E5700A5D-D268-416D-B593-5C8F5038432E}"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99FA6024-1047-4626-A5B3-DD510B0FAF2D}" type="datetime1">
              <a:rPr lang="tr-TR" smtClean="0"/>
              <a:pPr>
                <a:defRPr/>
              </a:pPr>
              <a:t>14.2.2018</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6C2BB561-C738-4C41-9DD0-0E256D47882F}" type="slidenum">
              <a:rPr lang="tr-TR" altLang="tr-TR" smtClean="0"/>
              <a:pPr>
                <a:defRPr/>
              </a:pPr>
              <a:t>‹#›</a:t>
            </a:fld>
            <a:endParaRPr lang="tr-TR" alt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4E41550C-59E8-41FD-B8AE-58B12080E097}" type="datetime1">
              <a:rPr lang="tr-TR" smtClean="0"/>
              <a:pPr>
                <a:defRPr/>
              </a:pPr>
              <a:t>14.2.2018</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A2854A0E-B46E-46A5-A571-850E1B85F59C}" type="slidenum">
              <a:rPr lang="tr-TR" altLang="tr-TR" smtClean="0"/>
              <a:pPr>
                <a:defRPr/>
              </a:pPr>
              <a:t>‹#›</a:t>
            </a:fld>
            <a:endParaRPr lang="tr-TR" alt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75B7E42D-2DBB-4446-AE67-DFA7178EBDA6}" type="datetime1">
              <a:rPr lang="tr-TR" smtClean="0"/>
              <a:pPr>
                <a:defRPr/>
              </a:pPr>
              <a:t>14.2.2018</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A6DB9F21-AB4C-4DD6-940A-6B6D2EA54CD9}" type="slidenum">
              <a:rPr lang="tr-TR" altLang="tr-TR" smtClean="0"/>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Lst>
  <p:transition>
    <p:wipe dir="r"/>
  </p:transition>
  <p:timing>
    <p:tnLst>
      <p:par>
        <p:cTn id="1" dur="indefinite" restart="never" nodeType="tmRoot"/>
      </p:par>
    </p:tnLst>
  </p:timing>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Metin kutusu 4"/>
          <p:cNvSpPr txBox="1">
            <a:spLocks noChangeArrowheads="1"/>
          </p:cNvSpPr>
          <p:nvPr/>
        </p:nvSpPr>
        <p:spPr bwMode="auto">
          <a:xfrm>
            <a:off x="1187624" y="1628800"/>
            <a:ext cx="7200900" cy="523220"/>
          </a:xfrm>
          <a:prstGeom prst="rect">
            <a:avLst/>
          </a:prstGeom>
          <a:noFill/>
          <a:ln w="9525">
            <a:noFill/>
            <a:miter lim="800000"/>
            <a:headEnd/>
            <a:tailEnd/>
          </a:ln>
        </p:spPr>
        <p:txBody>
          <a:bodyPr>
            <a:spAutoFit/>
          </a:bodyPr>
          <a:lstStyle/>
          <a:p>
            <a:pPr algn="ctr" eaLnBrk="1" hangingPunct="1"/>
            <a:r>
              <a:rPr lang="tr-TR" altLang="tr-TR" sz="2800" b="1" dirty="0" smtClean="0">
                <a:solidFill>
                  <a:srgbClr val="C00000"/>
                </a:solidFill>
              </a:rPr>
              <a:t>ÇANKAYA ÜNİVERSİTESİ</a:t>
            </a:r>
            <a:endParaRPr lang="tr-TR" altLang="tr-TR" sz="2800" b="1" dirty="0">
              <a:solidFill>
                <a:srgbClr val="C00000"/>
              </a:solidFill>
            </a:endParaRPr>
          </a:p>
        </p:txBody>
      </p:sp>
      <p:sp>
        <p:nvSpPr>
          <p:cNvPr id="2" name="Metin kutusu 1"/>
          <p:cNvSpPr txBox="1"/>
          <p:nvPr/>
        </p:nvSpPr>
        <p:spPr>
          <a:xfrm>
            <a:off x="1930143" y="3717292"/>
            <a:ext cx="5339923" cy="1200329"/>
          </a:xfrm>
          <a:prstGeom prst="rect">
            <a:avLst/>
          </a:prstGeom>
          <a:noFill/>
        </p:spPr>
        <p:txBody>
          <a:bodyPr wrap="none" rtlCol="0">
            <a:spAutoFit/>
          </a:bodyPr>
          <a:lstStyle/>
          <a:p>
            <a:pPr algn="ctr" eaLnBrk="1" hangingPunct="1"/>
            <a:r>
              <a:rPr lang="tr-TR" altLang="tr-TR" sz="2400" b="1" dirty="0"/>
              <a:t>TEMEL </a:t>
            </a:r>
          </a:p>
          <a:p>
            <a:pPr algn="ctr" eaLnBrk="1" hangingPunct="1"/>
            <a:r>
              <a:rPr lang="tr-TR" altLang="tr-TR" sz="2400" b="1" dirty="0"/>
              <a:t>İŞ SAĞLIĞI ve GÜVENLİĞİ EĞİTİMİ </a:t>
            </a:r>
            <a:endParaRPr lang="tr-TR" altLang="tr-TR" sz="2400" b="1" dirty="0">
              <a:solidFill>
                <a:srgbClr val="C00000"/>
              </a:solidFill>
            </a:endParaRPr>
          </a:p>
          <a:p>
            <a:endParaRPr lang="tr-TR" sz="2400" dirty="0"/>
          </a:p>
        </p:txBody>
      </p:sp>
      <p:pic>
        <p:nvPicPr>
          <p:cNvPr id="5" name="Resim 4" descr="C:\Users\Aykut Çakır\AppData\Local\Microsoft\Windows\INetCache\Content.Outlook\WA3ZYG1Q\çankaya yeni logo.png"/>
          <p:cNvPicPr/>
          <p:nvPr/>
        </p:nvPicPr>
        <p:blipFill>
          <a:blip r:embed="rId3">
            <a:extLst>
              <a:ext uri="{28A0092B-C50C-407E-A947-70E740481C1C}">
                <a14:useLocalDpi xmlns:a14="http://schemas.microsoft.com/office/drawing/2010/main" val="0"/>
              </a:ext>
            </a:extLst>
          </a:blip>
          <a:srcRect/>
          <a:stretch>
            <a:fillRect/>
          </a:stretch>
        </p:blipFill>
        <p:spPr bwMode="auto">
          <a:xfrm>
            <a:off x="2395068" y="5114000"/>
            <a:ext cx="4410075" cy="1133475"/>
          </a:xfrm>
          <a:prstGeom prst="rect">
            <a:avLst/>
          </a:prstGeom>
          <a:noFill/>
          <a:ln>
            <a:noFill/>
          </a:ln>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Metin kutusu"/>
          <p:cNvSpPr txBox="1">
            <a:spLocks noChangeArrowheads="1"/>
          </p:cNvSpPr>
          <p:nvPr/>
        </p:nvSpPr>
        <p:spPr bwMode="auto">
          <a:xfrm>
            <a:off x="611560" y="1268760"/>
            <a:ext cx="8001000" cy="4524375"/>
          </a:xfrm>
          <a:prstGeom prst="rect">
            <a:avLst/>
          </a:prstGeom>
          <a:noFill/>
          <a:ln w="9525">
            <a:noFill/>
            <a:miter lim="800000"/>
            <a:headEnd/>
            <a:tailEnd/>
          </a:ln>
        </p:spPr>
        <p:txBody>
          <a:bodyPr>
            <a:spAutoFit/>
          </a:bodyPr>
          <a:lstStyle/>
          <a:p>
            <a:pPr algn="just" eaLnBrk="1" hangingPunct="1"/>
            <a:r>
              <a:rPr lang="tr-TR" altLang="tr-TR" sz="2400" dirty="0"/>
              <a:t> </a:t>
            </a:r>
            <a:r>
              <a:rPr lang="tr-TR" altLang="tr-TR" sz="2400" b="1" dirty="0"/>
              <a:t>İşveren;</a:t>
            </a:r>
          </a:p>
          <a:p>
            <a:pPr algn="just" eaLnBrk="1" hangingPunct="1">
              <a:buFont typeface="Wingdings" pitchFamily="2" charset="2"/>
              <a:buChar char="ü"/>
            </a:pPr>
            <a:r>
              <a:rPr lang="tr-TR" altLang="tr-TR" sz="2400" dirty="0"/>
              <a:t>Çalışanların işyerinde maruz kalacakları sağlık ve güvenlik risklerini dikkate alarak sağlık gözetimine tabi tutulmalarını sağlar.</a:t>
            </a:r>
          </a:p>
          <a:p>
            <a:pPr algn="just" eaLnBrk="1" hangingPunct="1"/>
            <a:r>
              <a:rPr lang="tr-TR" altLang="tr-TR" sz="2400" dirty="0"/>
              <a:t> </a:t>
            </a:r>
            <a:r>
              <a:rPr lang="tr-TR" altLang="tr-TR" sz="2400" b="1" dirty="0"/>
              <a:t>Çalışanların;</a:t>
            </a:r>
          </a:p>
          <a:p>
            <a:pPr algn="just">
              <a:buFont typeface="Wingdings" pitchFamily="2" charset="2"/>
              <a:buChar char="ü"/>
            </a:pPr>
            <a:r>
              <a:rPr lang="tr-TR" altLang="tr-TR" sz="2400" dirty="0"/>
              <a:t> İşe girişlerinde,</a:t>
            </a:r>
          </a:p>
          <a:p>
            <a:pPr algn="just">
              <a:buFont typeface="Wingdings" pitchFamily="2" charset="2"/>
              <a:buChar char="ü"/>
            </a:pPr>
            <a:r>
              <a:rPr lang="tr-TR" altLang="tr-TR" sz="2400" dirty="0"/>
              <a:t> İş değişikliğinde, </a:t>
            </a:r>
          </a:p>
          <a:p>
            <a:pPr algn="just">
              <a:buFont typeface="Wingdings" pitchFamily="2" charset="2"/>
              <a:buChar char="ü"/>
            </a:pPr>
            <a:r>
              <a:rPr lang="tr-TR" altLang="tr-TR" sz="2400" dirty="0"/>
              <a:t> İş kazası, meslek hastalığı veya sağlık nedeniyle tekrarlanan işten uzaklaşmalarından sonra işe dönüşlerinde talep etmeleri hâlinde,</a:t>
            </a:r>
          </a:p>
          <a:p>
            <a:pPr algn="just">
              <a:buFont typeface="Wingdings" pitchFamily="2" charset="2"/>
              <a:buChar char="ü"/>
            </a:pPr>
            <a:r>
              <a:rPr lang="tr-TR" altLang="tr-TR" sz="2400" dirty="0"/>
              <a:t> İşin devamı süresince tehlike sınıfına göre düzenli aralıklarla muayenesi sağlanır. </a:t>
            </a:r>
            <a:r>
              <a:rPr lang="tr-TR" altLang="tr-TR" sz="2000" b="1" dirty="0"/>
              <a:t>(Madde 15 / 6331)</a:t>
            </a:r>
          </a:p>
        </p:txBody>
      </p:sp>
      <p:sp>
        <p:nvSpPr>
          <p:cNvPr id="15363" name="6 Başlık"/>
          <p:cNvSpPr>
            <a:spLocks noGrp="1"/>
          </p:cNvSpPr>
          <p:nvPr>
            <p:ph type="title"/>
          </p:nvPr>
        </p:nvSpPr>
        <p:spPr>
          <a:xfrm>
            <a:off x="611560" y="692696"/>
            <a:ext cx="8001000" cy="503237"/>
          </a:xfrm>
          <a:ln>
            <a:noFill/>
          </a:ln>
        </p:spPr>
        <p:txBody>
          <a:bodyPr>
            <a:normAutofit fontScale="90000"/>
          </a:bodyPr>
          <a:lstStyle/>
          <a:p>
            <a:pPr eaLnBrk="1" hangingPunct="1"/>
            <a:r>
              <a:rPr lang="tr-TR" altLang="tr-TR" sz="3200" b="1" smtClean="0">
                <a:latin typeface="Arial" charset="0"/>
                <a:cs typeface="Arial" charset="0"/>
              </a:rPr>
              <a:t>Sağlık Gözetiminden Yararlanma Hakkı</a:t>
            </a:r>
          </a:p>
        </p:txBody>
      </p:sp>
      <p:sp>
        <p:nvSpPr>
          <p:cNvPr id="15364" name="3 Slayt Numarası Yer Tutucusu"/>
          <p:cNvSpPr>
            <a:spLocks noGrp="1"/>
          </p:cNvSpPr>
          <p:nvPr>
            <p:ph type="sldNum" sz="quarter" idx="12"/>
          </p:nvPr>
        </p:nvSpPr>
        <p:spPr bwMode="auto">
          <a:noFill/>
          <a:ln>
            <a:miter lim="800000"/>
            <a:headEnd/>
            <a:tailEnd/>
          </a:ln>
        </p:spPr>
        <p:txBody>
          <a:bodyPr/>
          <a:lstStyle/>
          <a:p>
            <a:fld id="{9FE5D9A1-7101-4758-823B-2DF22B73D410}" type="slidenum">
              <a:rPr lang="tr-TR" altLang="tr-TR" smtClean="0"/>
              <a:pPr/>
              <a:t>10</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Metin kutusu"/>
          <p:cNvSpPr txBox="1">
            <a:spLocks noChangeArrowheads="1"/>
          </p:cNvSpPr>
          <p:nvPr/>
        </p:nvSpPr>
        <p:spPr bwMode="auto">
          <a:xfrm>
            <a:off x="611560" y="1340768"/>
            <a:ext cx="8001000" cy="3970337"/>
          </a:xfrm>
          <a:prstGeom prst="rect">
            <a:avLst/>
          </a:prstGeom>
          <a:noFill/>
          <a:ln w="9525">
            <a:noFill/>
            <a:miter lim="800000"/>
            <a:headEnd/>
            <a:tailEnd/>
          </a:ln>
        </p:spPr>
        <p:txBody>
          <a:bodyPr>
            <a:spAutoFit/>
          </a:bodyPr>
          <a:lstStyle/>
          <a:p>
            <a:pPr algn="just" eaLnBrk="1" hangingPunct="1">
              <a:buFont typeface="Wingdings" pitchFamily="2" charset="2"/>
              <a:buChar char="ü"/>
            </a:pPr>
            <a:endParaRPr lang="tr-TR" altLang="tr-TR" sz="2800" dirty="0"/>
          </a:p>
          <a:p>
            <a:pPr algn="just" eaLnBrk="1" hangingPunct="1">
              <a:buFont typeface="Wingdings" pitchFamily="2" charset="2"/>
              <a:buChar char="ü"/>
            </a:pPr>
            <a:r>
              <a:rPr lang="tr-TR" altLang="tr-TR" sz="2800" dirty="0"/>
              <a:t> 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a:t>
            </a:r>
          </a:p>
          <a:p>
            <a:pPr algn="just" eaLnBrk="1" hangingPunct="1"/>
            <a:r>
              <a:rPr lang="tr-TR" altLang="tr-TR" sz="2800" b="1" dirty="0"/>
              <a:t> </a:t>
            </a:r>
            <a:r>
              <a:rPr lang="tr-TR" altLang="tr-TR" sz="2400" b="1" dirty="0"/>
              <a:t>(Madde 19/1,2-6331)</a:t>
            </a:r>
            <a:endParaRPr lang="tr-TR" altLang="tr-TR" sz="2400" dirty="0"/>
          </a:p>
          <a:p>
            <a:pPr algn="just" eaLnBrk="1" hangingPunct="1">
              <a:buFont typeface="Wingdings" pitchFamily="2" charset="2"/>
              <a:buChar char="ü"/>
            </a:pPr>
            <a:endParaRPr lang="tr-TR" altLang="tr-TR" sz="2800" dirty="0"/>
          </a:p>
        </p:txBody>
      </p:sp>
      <p:sp>
        <p:nvSpPr>
          <p:cNvPr id="16387" name="6 Başlık"/>
          <p:cNvSpPr>
            <a:spLocks noGrp="1"/>
          </p:cNvSpPr>
          <p:nvPr>
            <p:ph type="title"/>
          </p:nvPr>
        </p:nvSpPr>
        <p:spPr>
          <a:xfrm>
            <a:off x="539552" y="548680"/>
            <a:ext cx="8001000" cy="504825"/>
          </a:xfrm>
          <a:ln>
            <a:noFill/>
          </a:ln>
        </p:spPr>
        <p:txBody>
          <a:bodyPr>
            <a:normAutofit fontScale="90000"/>
          </a:bodyPr>
          <a:lstStyle/>
          <a:p>
            <a:pPr eaLnBrk="1" hangingPunct="1"/>
            <a:r>
              <a:rPr lang="tr-TR" altLang="tr-TR" sz="3600" b="1" dirty="0" smtClean="0">
                <a:latin typeface="Arial" charset="0"/>
                <a:cs typeface="Arial" charset="0"/>
              </a:rPr>
              <a:t>Çalışanların Yasal Sorumlulukları </a:t>
            </a:r>
          </a:p>
        </p:txBody>
      </p:sp>
      <p:sp>
        <p:nvSpPr>
          <p:cNvPr id="16388" name="3 Slayt Numarası Yer Tutucusu"/>
          <p:cNvSpPr>
            <a:spLocks noGrp="1"/>
          </p:cNvSpPr>
          <p:nvPr>
            <p:ph type="sldNum" sz="quarter" idx="12"/>
          </p:nvPr>
        </p:nvSpPr>
        <p:spPr bwMode="auto">
          <a:noFill/>
          <a:ln>
            <a:miter lim="800000"/>
            <a:headEnd/>
            <a:tailEnd/>
          </a:ln>
        </p:spPr>
        <p:txBody>
          <a:bodyPr/>
          <a:lstStyle/>
          <a:p>
            <a:fld id="{1FDA687B-F9B7-49F4-BB81-2E619EA4FBE3}" type="slidenum">
              <a:rPr lang="tr-TR" altLang="tr-TR" smtClean="0"/>
              <a:pPr/>
              <a:t>11</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6 Başlık"/>
          <p:cNvSpPr>
            <a:spLocks noGrp="1"/>
          </p:cNvSpPr>
          <p:nvPr>
            <p:ph type="title"/>
          </p:nvPr>
        </p:nvSpPr>
        <p:spPr>
          <a:xfrm>
            <a:off x="539552" y="476672"/>
            <a:ext cx="8001000" cy="719138"/>
          </a:xfrm>
          <a:ln>
            <a:noFill/>
          </a:ln>
        </p:spPr>
        <p:txBody>
          <a:bodyPr/>
          <a:lstStyle/>
          <a:p>
            <a:pPr eaLnBrk="1" hangingPunct="1"/>
            <a:r>
              <a:rPr lang="tr-TR" altLang="tr-TR" sz="3600" b="1" dirty="0" smtClean="0">
                <a:latin typeface="Arial" charset="0"/>
                <a:cs typeface="Arial" charset="0"/>
              </a:rPr>
              <a:t>Çalışanların Yasal Sorumlulukları </a:t>
            </a:r>
          </a:p>
        </p:txBody>
      </p:sp>
      <p:sp>
        <p:nvSpPr>
          <p:cNvPr id="17411" name="2 İçerik Yer Tutucusu"/>
          <p:cNvSpPr>
            <a:spLocks noGrp="1"/>
          </p:cNvSpPr>
          <p:nvPr>
            <p:ph idx="1"/>
          </p:nvPr>
        </p:nvSpPr>
        <p:spPr>
          <a:xfrm>
            <a:off x="467544" y="1556792"/>
            <a:ext cx="8001000" cy="4249737"/>
          </a:xfrm>
          <a:ln>
            <a:noFill/>
          </a:ln>
        </p:spPr>
        <p:txBody>
          <a:bodyPr/>
          <a:lstStyle/>
          <a:p>
            <a:pPr algn="just" eaLnBrk="1" hangingPunct="1">
              <a:buFont typeface="Wingdings" pitchFamily="2" charset="2"/>
              <a:buChar char="ü"/>
              <a:defRPr/>
            </a:pPr>
            <a:r>
              <a:rPr lang="tr-TR" altLang="tr-TR" sz="2400" dirty="0" smtClean="0">
                <a:latin typeface="Arial" charset="0"/>
                <a:cs typeface="Arial" charset="0"/>
              </a:rPr>
              <a:t>İşyerindeki makine, cihaz, araç, gereç, tehlikeli madde, taşıma ekipmanı ve diğer üretim araçlarını kurallara uygun şekilde kullanmak, bunların güvenlik donanımlarını doğru olarak kullanmak, keyfi olarak çıkarmamak ve değiştirmemek,</a:t>
            </a:r>
          </a:p>
          <a:p>
            <a:pPr algn="just" eaLnBrk="1" hangingPunct="1">
              <a:buFont typeface="Wingdings" pitchFamily="2" charset="2"/>
              <a:buChar char="ü"/>
              <a:defRPr/>
            </a:pPr>
            <a:endParaRPr lang="tr-TR" altLang="tr-TR" sz="2400" dirty="0" smtClean="0">
              <a:latin typeface="Arial" charset="0"/>
              <a:cs typeface="Arial" charset="0"/>
            </a:endParaRPr>
          </a:p>
          <a:p>
            <a:pPr algn="just" eaLnBrk="1" hangingPunct="1">
              <a:buFont typeface="Wingdings" pitchFamily="2" charset="2"/>
              <a:buChar char="ü"/>
              <a:defRPr/>
            </a:pPr>
            <a:r>
              <a:rPr lang="tr-TR" altLang="tr-TR" sz="2400" dirty="0" smtClean="0">
                <a:latin typeface="Arial" charset="0"/>
                <a:cs typeface="Arial" charset="0"/>
              </a:rPr>
              <a:t>Kendilerine sağlanan kişisel koruyucu donanımı doğru kullanmak ve korumakla yükümlüdür.</a:t>
            </a:r>
            <a:r>
              <a:rPr lang="tr-TR" altLang="tr-TR" sz="2400" b="1" dirty="0" smtClean="0">
                <a:latin typeface="Arial" charset="0"/>
                <a:cs typeface="Arial" charset="0"/>
              </a:rPr>
              <a:t> </a:t>
            </a:r>
          </a:p>
          <a:p>
            <a:pPr marL="0" indent="0" algn="just" eaLnBrk="1" hangingPunct="1">
              <a:buFont typeface="Arial" charset="0"/>
              <a:buNone/>
              <a:defRPr/>
            </a:pPr>
            <a:r>
              <a:rPr lang="tr-TR" altLang="tr-TR" sz="2400" b="1" dirty="0">
                <a:latin typeface="Arial" charset="0"/>
                <a:cs typeface="Arial" charset="0"/>
              </a:rPr>
              <a:t> </a:t>
            </a:r>
            <a:r>
              <a:rPr lang="tr-TR" altLang="tr-TR" sz="2400" b="1" dirty="0" smtClean="0">
                <a:latin typeface="Arial" charset="0"/>
                <a:cs typeface="Arial" charset="0"/>
              </a:rPr>
              <a:t>   </a:t>
            </a:r>
            <a:r>
              <a:rPr lang="tr-TR" altLang="tr-TR" sz="2000" b="1" dirty="0" smtClean="0">
                <a:latin typeface="Arial" charset="0"/>
                <a:cs typeface="Arial" charset="0"/>
              </a:rPr>
              <a:t>(Madde 19/1,2-6331)</a:t>
            </a:r>
            <a:endParaRPr lang="tr-TR" altLang="tr-TR" sz="2000" dirty="0" smtClean="0">
              <a:latin typeface="Arial" charset="0"/>
              <a:cs typeface="Arial" charset="0"/>
            </a:endParaRPr>
          </a:p>
        </p:txBody>
      </p:sp>
      <p:sp>
        <p:nvSpPr>
          <p:cNvPr id="17412" name="4 Slayt Numarası Yer Tutucusu"/>
          <p:cNvSpPr>
            <a:spLocks noGrp="1"/>
          </p:cNvSpPr>
          <p:nvPr>
            <p:ph type="sldNum" sz="quarter" idx="12"/>
          </p:nvPr>
        </p:nvSpPr>
        <p:spPr bwMode="auto">
          <a:noFill/>
          <a:ln>
            <a:miter lim="800000"/>
            <a:headEnd/>
            <a:tailEnd/>
          </a:ln>
        </p:spPr>
        <p:txBody>
          <a:bodyPr/>
          <a:lstStyle/>
          <a:p>
            <a:fld id="{215B9EA5-CEC1-4B47-9218-58077FAA50A9}" type="slidenum">
              <a:rPr lang="tr-TR" altLang="tr-TR" smtClean="0"/>
              <a:pPr/>
              <a:t>12</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5 Metin kutusu"/>
          <p:cNvSpPr txBox="1">
            <a:spLocks noChangeArrowheads="1"/>
          </p:cNvSpPr>
          <p:nvPr/>
        </p:nvSpPr>
        <p:spPr bwMode="auto">
          <a:xfrm>
            <a:off x="683568" y="1484784"/>
            <a:ext cx="7097414" cy="3477875"/>
          </a:xfrm>
          <a:prstGeom prst="rect">
            <a:avLst/>
          </a:prstGeom>
          <a:noFill/>
          <a:ln w="9525">
            <a:noFill/>
            <a:miter lim="800000"/>
            <a:headEnd/>
            <a:tailEnd/>
          </a:ln>
        </p:spPr>
        <p:txBody>
          <a:bodyPr wrap="square">
            <a:spAutoFit/>
          </a:bodyPr>
          <a:lstStyle/>
          <a:p>
            <a:pPr algn="just" eaLnBrk="1" hangingPunct="1">
              <a:buFont typeface="Wingdings" pitchFamily="2" charset="2"/>
              <a:buChar char="ü"/>
            </a:pPr>
            <a:r>
              <a:rPr lang="tr-TR" altLang="tr-TR" sz="2800" dirty="0" smtClean="0"/>
              <a:t> </a:t>
            </a:r>
            <a:r>
              <a:rPr lang="tr-TR" altLang="tr-TR" sz="2800" dirty="0"/>
              <a:t>İşyerindeki makine, cihaz, araç, gereç, tesis ve binalarda sağlık ve güvenlik yönünden ciddi ve yakın bir tehlike ile karşılaştıklarında ve koruma tedbirlerinde bir eksiklik gördüklerinde, işverene veya çalışan temsilcisine derhal haber vermek ile yükümlüdür. </a:t>
            </a:r>
          </a:p>
          <a:p>
            <a:pPr algn="just" eaLnBrk="1" hangingPunct="1"/>
            <a:r>
              <a:rPr lang="tr-TR" altLang="tr-TR" sz="2400" b="1" dirty="0"/>
              <a:t>(Madde 19/1,2-6331</a:t>
            </a:r>
            <a:r>
              <a:rPr lang="tr-TR" altLang="tr-TR" sz="2400" b="1" dirty="0" smtClean="0"/>
              <a:t>)</a:t>
            </a:r>
            <a:endParaRPr lang="tr-TR" altLang="tr-TR" sz="2400" dirty="0"/>
          </a:p>
        </p:txBody>
      </p:sp>
      <p:sp>
        <p:nvSpPr>
          <p:cNvPr id="18435" name="6 Başlık"/>
          <p:cNvSpPr>
            <a:spLocks noGrp="1"/>
          </p:cNvSpPr>
          <p:nvPr>
            <p:ph type="title"/>
          </p:nvPr>
        </p:nvSpPr>
        <p:spPr>
          <a:xfrm>
            <a:off x="539552" y="908720"/>
            <a:ext cx="8001000" cy="503238"/>
          </a:xfrm>
          <a:ln>
            <a:noFill/>
          </a:ln>
        </p:spPr>
        <p:txBody>
          <a:bodyPr>
            <a:normAutofit fontScale="90000"/>
          </a:bodyPr>
          <a:lstStyle/>
          <a:p>
            <a:pPr eaLnBrk="1" hangingPunct="1"/>
            <a:r>
              <a:rPr lang="tr-TR" altLang="tr-TR" sz="3600" b="1" dirty="0" smtClean="0">
                <a:latin typeface="Arial" charset="0"/>
                <a:cs typeface="Arial" charset="0"/>
              </a:rPr>
              <a:t>Çalışanların Yasal Sorumlulukları </a:t>
            </a:r>
          </a:p>
        </p:txBody>
      </p:sp>
      <p:sp>
        <p:nvSpPr>
          <p:cNvPr id="18436" name="3 Slayt Numarası Yer Tutucusu"/>
          <p:cNvSpPr>
            <a:spLocks noGrp="1"/>
          </p:cNvSpPr>
          <p:nvPr>
            <p:ph type="sldNum" sz="quarter" idx="12"/>
          </p:nvPr>
        </p:nvSpPr>
        <p:spPr bwMode="auto">
          <a:noFill/>
          <a:ln>
            <a:miter lim="800000"/>
            <a:headEnd/>
            <a:tailEnd/>
          </a:ln>
        </p:spPr>
        <p:txBody>
          <a:bodyPr/>
          <a:lstStyle/>
          <a:p>
            <a:fld id="{E71CAB10-C5FC-4B56-910D-E5FCDD39FAD9}" type="slidenum">
              <a:rPr lang="tr-TR" altLang="tr-TR" smtClean="0"/>
              <a:pPr/>
              <a:t>13</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5 Metin kutusu"/>
          <p:cNvSpPr txBox="1">
            <a:spLocks noChangeArrowheads="1"/>
          </p:cNvSpPr>
          <p:nvPr/>
        </p:nvSpPr>
        <p:spPr bwMode="auto">
          <a:xfrm>
            <a:off x="539552" y="1268760"/>
            <a:ext cx="8001000" cy="4832350"/>
          </a:xfrm>
          <a:prstGeom prst="rect">
            <a:avLst/>
          </a:prstGeom>
          <a:noFill/>
          <a:ln w="9525">
            <a:noFill/>
            <a:miter lim="800000"/>
            <a:headEnd/>
            <a:tailEnd/>
          </a:ln>
        </p:spPr>
        <p:txBody>
          <a:bodyPr>
            <a:spAutoFit/>
          </a:bodyPr>
          <a:lstStyle/>
          <a:p>
            <a:pPr algn="just" eaLnBrk="1" hangingPunct="1">
              <a:buFont typeface="Wingdings" pitchFamily="2" charset="2"/>
              <a:buChar char="ü"/>
            </a:pPr>
            <a:endParaRPr lang="tr-TR" altLang="tr-TR" sz="2800" dirty="0"/>
          </a:p>
          <a:p>
            <a:pPr algn="just" eaLnBrk="1" hangingPunct="1">
              <a:buFont typeface="Wingdings" pitchFamily="2" charset="2"/>
              <a:buChar char="ü"/>
            </a:pPr>
            <a:r>
              <a:rPr lang="tr-TR" altLang="tr-TR" sz="2800" dirty="0"/>
              <a:t> Teftişe yetkili makam tarafından işyerinde tespit edilen noksanlık ve mevzuata aykırılıkların giderilmesi konusunda, işveren ve çalışan temsilcisi ile işbirliği yapmak,</a:t>
            </a:r>
          </a:p>
          <a:p>
            <a:pPr algn="just" eaLnBrk="1" hangingPunct="1">
              <a:buFont typeface="Wingdings" pitchFamily="2" charset="2"/>
              <a:buChar char="ü"/>
            </a:pPr>
            <a:endParaRPr lang="tr-TR" altLang="tr-TR" sz="2800" dirty="0"/>
          </a:p>
          <a:p>
            <a:pPr algn="just" eaLnBrk="1" hangingPunct="1">
              <a:buFont typeface="Wingdings" pitchFamily="2" charset="2"/>
              <a:buChar char="ü"/>
            </a:pPr>
            <a:r>
              <a:rPr lang="tr-TR" altLang="tr-TR" sz="2800" dirty="0"/>
              <a:t> Kendi görev alanında, iş sağlığı ve güvenliğinin sağlanması için işveren ve çalışan temsilcisi ile iş birliği yapmakla yükümlüdür</a:t>
            </a:r>
            <a:r>
              <a:rPr lang="tr-TR" altLang="tr-TR" sz="2800" b="1" dirty="0"/>
              <a:t>. </a:t>
            </a:r>
          </a:p>
          <a:p>
            <a:pPr algn="just" eaLnBrk="1" hangingPunct="1"/>
            <a:r>
              <a:rPr lang="tr-TR" altLang="tr-TR" sz="2400" b="1" dirty="0"/>
              <a:t>(Madde 19/1,2-6331)</a:t>
            </a:r>
          </a:p>
          <a:p>
            <a:pPr algn="just" eaLnBrk="1" hangingPunct="1"/>
            <a:endParaRPr lang="tr-TR" altLang="tr-TR" sz="2800" b="1" dirty="0"/>
          </a:p>
        </p:txBody>
      </p:sp>
      <p:sp>
        <p:nvSpPr>
          <p:cNvPr id="19459" name="6 Başlık"/>
          <p:cNvSpPr>
            <a:spLocks noGrp="1"/>
          </p:cNvSpPr>
          <p:nvPr>
            <p:ph type="title"/>
          </p:nvPr>
        </p:nvSpPr>
        <p:spPr>
          <a:xfrm>
            <a:off x="611560" y="764704"/>
            <a:ext cx="8001000" cy="576263"/>
          </a:xfrm>
          <a:ln>
            <a:noFill/>
          </a:ln>
        </p:spPr>
        <p:txBody>
          <a:bodyPr>
            <a:normAutofit fontScale="90000"/>
          </a:bodyPr>
          <a:lstStyle/>
          <a:p>
            <a:pPr eaLnBrk="1" hangingPunct="1"/>
            <a:r>
              <a:rPr lang="tr-TR" altLang="tr-TR" sz="3600" b="1" dirty="0" smtClean="0">
                <a:latin typeface="Arial" charset="0"/>
                <a:cs typeface="Arial" charset="0"/>
              </a:rPr>
              <a:t>Çalışanların Yasal Sorumlulukları </a:t>
            </a:r>
          </a:p>
        </p:txBody>
      </p:sp>
      <p:sp>
        <p:nvSpPr>
          <p:cNvPr id="19460" name="3 Slayt Numarası Yer Tutucusu"/>
          <p:cNvSpPr>
            <a:spLocks noGrp="1"/>
          </p:cNvSpPr>
          <p:nvPr>
            <p:ph type="sldNum" sz="quarter" idx="12"/>
          </p:nvPr>
        </p:nvSpPr>
        <p:spPr bwMode="auto">
          <a:noFill/>
          <a:ln>
            <a:miter lim="800000"/>
            <a:headEnd/>
            <a:tailEnd/>
          </a:ln>
        </p:spPr>
        <p:txBody>
          <a:bodyPr/>
          <a:lstStyle/>
          <a:p>
            <a:fld id="{8E18B7EA-09E9-4BC2-8BBD-24AFDA1A8FB0}" type="slidenum">
              <a:rPr lang="tr-TR" altLang="tr-TR" smtClean="0"/>
              <a:pPr/>
              <a:t>14</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55576" y="2204864"/>
            <a:ext cx="6643687" cy="584200"/>
          </a:xfrm>
          <a:prstGeom prst="rect">
            <a:avLst/>
          </a:prstGeom>
        </p:spPr>
        <p:txBody>
          <a:bodyPr>
            <a:spAutoFit/>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defTabSz="457200" fontAlgn="auto">
              <a:spcBef>
                <a:spcPts val="0"/>
              </a:spcBef>
              <a:spcAft>
                <a:spcPts val="0"/>
              </a:spcAft>
              <a:defRPr/>
            </a:pPr>
            <a:r>
              <a:rPr lang="tr-TR" sz="3200" b="1" dirty="0" smtClean="0">
                <a:latin typeface="Arial" pitchFamily="34" charset="0"/>
                <a:cs typeface="Arial" pitchFamily="34" charset="0"/>
              </a:rPr>
              <a:t> Teşekkür </a:t>
            </a:r>
            <a:r>
              <a:rPr lang="tr-TR" sz="3200" b="1" dirty="0">
                <a:latin typeface="Arial" pitchFamily="34" charset="0"/>
                <a:cs typeface="Arial" pitchFamily="34" charset="0"/>
              </a:rPr>
              <a:t>Ederiz</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980728"/>
            <a:ext cx="8028384" cy="1815882"/>
          </a:xfrm>
          <a:prstGeom prst="rect">
            <a:avLst/>
          </a:prstGeom>
          <a:noFill/>
        </p:spPr>
        <p:txBody>
          <a:bodyPr wrap="square">
            <a:spAutoFit/>
          </a:bodyPr>
          <a:lstStyle/>
          <a:p>
            <a:pPr algn="ctr" defTabSz="457200" fontAlgn="auto">
              <a:spcBef>
                <a:spcPts val="0"/>
              </a:spcBef>
              <a:spcAft>
                <a:spcPts val="0"/>
              </a:spcAft>
              <a:defRPr/>
            </a:pPr>
            <a:endParaRPr lang="tr-TR" sz="2800" b="1" smtClean="0">
              <a:latin typeface="Arial" panose="020B0604020202020204" pitchFamily="34" charset="0"/>
              <a:cs typeface="Arial" panose="020B0604020202020204" pitchFamily="34" charset="0"/>
            </a:endParaRPr>
          </a:p>
          <a:p>
            <a:pPr algn="ctr" defTabSz="457200" fontAlgn="auto">
              <a:spcBef>
                <a:spcPts val="0"/>
              </a:spcBef>
              <a:spcAft>
                <a:spcPts val="0"/>
              </a:spcAft>
              <a:defRPr/>
            </a:pPr>
            <a:r>
              <a:rPr lang="tr-TR" sz="2800" b="1" smtClean="0">
                <a:latin typeface="Arial" panose="020B0604020202020204" pitchFamily="34" charset="0"/>
                <a:cs typeface="Arial" panose="020B0604020202020204" pitchFamily="34" charset="0"/>
              </a:rPr>
              <a:t>TEMEL </a:t>
            </a:r>
            <a:endParaRPr lang="tr-TR" sz="2800" b="1" dirty="0">
              <a:latin typeface="Arial" panose="020B0604020202020204" pitchFamily="34" charset="0"/>
              <a:cs typeface="Arial" panose="020B0604020202020204" pitchFamily="34" charset="0"/>
            </a:endParaRPr>
          </a:p>
          <a:p>
            <a:pPr algn="ctr" defTabSz="457200" fontAlgn="auto">
              <a:spcBef>
                <a:spcPts val="0"/>
              </a:spcBef>
              <a:spcAft>
                <a:spcPts val="0"/>
              </a:spcAft>
              <a:defRPr/>
            </a:pPr>
            <a:r>
              <a:rPr lang="tr-TR" sz="2800" b="1" dirty="0">
                <a:latin typeface="Arial" panose="020B0604020202020204" pitchFamily="34" charset="0"/>
                <a:cs typeface="Arial" panose="020B0604020202020204" pitchFamily="34" charset="0"/>
              </a:rPr>
              <a:t>İŞ SAĞLIĞI ve GÜVENLİĞİ EĞİTİMİ</a:t>
            </a:r>
          </a:p>
          <a:p>
            <a:pPr algn="ctr" defTabSz="457200" fontAlgn="auto">
              <a:spcBef>
                <a:spcPts val="0"/>
              </a:spcBef>
              <a:spcAft>
                <a:spcPts val="0"/>
              </a:spcAft>
              <a:defRPr/>
            </a:pPr>
            <a:r>
              <a:rPr lang="tr-TR" sz="2800" b="1" dirty="0">
                <a:latin typeface="Arial" panose="020B0604020202020204" pitchFamily="34" charset="0"/>
                <a:cs typeface="Arial" panose="020B0604020202020204" pitchFamily="34" charset="0"/>
              </a:rPr>
              <a:t>GENEL KONULAR</a:t>
            </a:r>
          </a:p>
        </p:txBody>
      </p:sp>
      <p:sp>
        <p:nvSpPr>
          <p:cNvPr id="2" name="Metin kutusu 1"/>
          <p:cNvSpPr txBox="1"/>
          <p:nvPr/>
        </p:nvSpPr>
        <p:spPr>
          <a:xfrm>
            <a:off x="1848016" y="3741533"/>
            <a:ext cx="5447966" cy="1200329"/>
          </a:xfrm>
          <a:prstGeom prst="rect">
            <a:avLst/>
          </a:prstGeom>
          <a:noFill/>
        </p:spPr>
        <p:txBody>
          <a:bodyPr wrap="none" rtlCol="0">
            <a:spAutoFit/>
          </a:bodyPr>
          <a:lstStyle/>
          <a:p>
            <a:pPr marL="342900" indent="-342900" algn="ctr" defTabSz="457200"/>
            <a:r>
              <a:rPr lang="tr-TR" altLang="tr-TR" sz="2400" b="1" dirty="0">
                <a:solidFill>
                  <a:srgbClr val="CC0000"/>
                </a:solidFill>
              </a:rPr>
              <a:t>ÇALIŞANLARIN</a:t>
            </a:r>
          </a:p>
          <a:p>
            <a:pPr marL="342900" indent="-342900" algn="ctr" defTabSz="457200"/>
            <a:r>
              <a:rPr lang="tr-TR" altLang="tr-TR" sz="2400" b="1" dirty="0">
                <a:solidFill>
                  <a:srgbClr val="CC0000"/>
                </a:solidFill>
              </a:rPr>
              <a:t> YASAL HAK ve SORUMLULUKLARI</a:t>
            </a:r>
            <a:endParaRPr lang="en-US" altLang="tr-TR" sz="2400" b="1" dirty="0">
              <a:solidFill>
                <a:srgbClr val="CC0000"/>
              </a:solidFill>
            </a:endParaRPr>
          </a:p>
          <a:p>
            <a:endParaRPr lang="tr-TR" sz="2400" dirty="0"/>
          </a:p>
        </p:txBody>
      </p:sp>
      <p:pic>
        <p:nvPicPr>
          <p:cNvPr id="6" name="Resim 5" descr="C:\Users\Aykut Çakır\AppData\Local\Microsoft\Windows\INetCache\Content.Outlook\WA3ZYG1Q\çankaya yeni logo.png"/>
          <p:cNvPicPr/>
          <p:nvPr/>
        </p:nvPicPr>
        <p:blipFill>
          <a:blip r:embed="rId3">
            <a:extLst>
              <a:ext uri="{28A0092B-C50C-407E-A947-70E740481C1C}">
                <a14:useLocalDpi xmlns:a14="http://schemas.microsoft.com/office/drawing/2010/main" val="0"/>
              </a:ext>
            </a:extLst>
          </a:blip>
          <a:srcRect/>
          <a:stretch>
            <a:fillRect/>
          </a:stretch>
        </p:blipFill>
        <p:spPr bwMode="auto">
          <a:xfrm>
            <a:off x="2366962" y="5085326"/>
            <a:ext cx="4410075" cy="1133475"/>
          </a:xfrm>
          <a:prstGeom prst="rect">
            <a:avLst/>
          </a:prstGeom>
          <a:noFill/>
          <a:ln>
            <a:noFill/>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611560" y="620688"/>
            <a:ext cx="8001000" cy="638175"/>
          </a:xfrm>
          <a:ln>
            <a:noFill/>
          </a:ln>
        </p:spPr>
        <p:txBody>
          <a:bodyPr>
            <a:normAutofit fontScale="90000"/>
          </a:bodyPr>
          <a:lstStyle/>
          <a:p>
            <a:pPr eaLnBrk="1" hangingPunct="1"/>
            <a:r>
              <a:rPr lang="tr-TR" altLang="tr-TR" sz="3600" b="1" smtClean="0">
                <a:latin typeface="Arial" charset="0"/>
                <a:cs typeface="Arial" charset="0"/>
              </a:rPr>
              <a:t>Tanımlar</a:t>
            </a:r>
          </a:p>
        </p:txBody>
      </p:sp>
      <p:sp>
        <p:nvSpPr>
          <p:cNvPr id="8195" name="2 İçerik Yer Tutucusu"/>
          <p:cNvSpPr>
            <a:spLocks noGrp="1"/>
          </p:cNvSpPr>
          <p:nvPr>
            <p:ph idx="1"/>
          </p:nvPr>
        </p:nvSpPr>
        <p:spPr>
          <a:xfrm>
            <a:off x="611560" y="1628800"/>
            <a:ext cx="8001000" cy="4105275"/>
          </a:xfrm>
          <a:ln>
            <a:noFill/>
          </a:ln>
        </p:spPr>
        <p:txBody>
          <a:bodyPr/>
          <a:lstStyle/>
          <a:p>
            <a:pPr eaLnBrk="1" hangingPunct="1">
              <a:buFont typeface="Wingdings" pitchFamily="2" charset="2"/>
              <a:buChar char="ü"/>
            </a:pPr>
            <a:r>
              <a:rPr lang="tr-TR" altLang="tr-TR" sz="2400" b="1" dirty="0" smtClean="0">
                <a:latin typeface="Arial" charset="0"/>
                <a:cs typeface="Arial" charset="0"/>
              </a:rPr>
              <a:t>Çalışan:</a:t>
            </a:r>
            <a:r>
              <a:rPr lang="tr-TR" altLang="tr-TR" sz="2400" dirty="0" smtClean="0">
                <a:latin typeface="Arial" charset="0"/>
                <a:cs typeface="Arial" charset="0"/>
              </a:rPr>
              <a:t> </a:t>
            </a:r>
          </a:p>
          <a:p>
            <a:pPr eaLnBrk="1" hangingPunct="1">
              <a:buFont typeface="Arial" charset="0"/>
              <a:buNone/>
            </a:pPr>
            <a:r>
              <a:rPr lang="tr-TR" altLang="tr-TR" sz="2400" dirty="0" smtClean="0">
                <a:latin typeface="Arial" charset="0"/>
                <a:cs typeface="Arial" charset="0"/>
              </a:rPr>
              <a:t>	Kendi özel kanunlarındaki statülerine bakılmaksızın kamu veya özel işyerlerinde istihdam edilen gerçek kişiyi tanımlar. </a:t>
            </a:r>
          </a:p>
          <a:p>
            <a:pPr eaLnBrk="1" hangingPunct="1">
              <a:buFont typeface="Arial" charset="0"/>
              <a:buNone/>
            </a:pPr>
            <a:r>
              <a:rPr lang="tr-TR" altLang="tr-TR" sz="2400" b="1" dirty="0" smtClean="0">
                <a:latin typeface="Arial" charset="0"/>
                <a:cs typeface="Arial" charset="0"/>
              </a:rPr>
              <a:t>	</a:t>
            </a:r>
            <a:r>
              <a:rPr lang="tr-TR" altLang="tr-TR" sz="2000" b="1" dirty="0" smtClean="0">
                <a:latin typeface="Arial" charset="0"/>
                <a:cs typeface="Arial" charset="0"/>
              </a:rPr>
              <a:t>(Madde 3-b/6331)</a:t>
            </a:r>
          </a:p>
          <a:p>
            <a:pPr eaLnBrk="1" hangingPunct="1">
              <a:buFont typeface="Wingdings" pitchFamily="2" charset="2"/>
              <a:buChar char="ü"/>
            </a:pPr>
            <a:r>
              <a:rPr lang="tr-TR" altLang="tr-TR" sz="2400" b="1" dirty="0" smtClean="0">
                <a:latin typeface="Arial" charset="0"/>
                <a:cs typeface="Arial" charset="0"/>
              </a:rPr>
              <a:t>İşveren: </a:t>
            </a:r>
          </a:p>
          <a:p>
            <a:pPr eaLnBrk="1" hangingPunct="1">
              <a:buFont typeface="Arial" charset="0"/>
              <a:buNone/>
            </a:pPr>
            <a:r>
              <a:rPr lang="tr-TR" altLang="tr-TR" sz="2400" b="1" dirty="0" smtClean="0">
                <a:latin typeface="Arial" charset="0"/>
                <a:cs typeface="Arial" charset="0"/>
              </a:rPr>
              <a:t>	</a:t>
            </a:r>
            <a:r>
              <a:rPr lang="tr-TR" altLang="tr-TR" sz="2400" dirty="0" smtClean="0">
                <a:latin typeface="Arial" charset="0"/>
                <a:cs typeface="Arial" charset="0"/>
              </a:rPr>
              <a:t>Çalışan istihdam eden gerçek veya tüzel kişi yahut tüzel kişiliği olmayan kurum ve kuruluşları tanımlar.</a:t>
            </a:r>
          </a:p>
          <a:p>
            <a:pPr eaLnBrk="1" hangingPunct="1">
              <a:buFont typeface="Arial" charset="0"/>
              <a:buNone/>
            </a:pPr>
            <a:r>
              <a:rPr lang="tr-TR" altLang="tr-TR" sz="2400" dirty="0" smtClean="0">
                <a:latin typeface="Arial" charset="0"/>
                <a:cs typeface="Arial" charset="0"/>
              </a:rPr>
              <a:t>	</a:t>
            </a:r>
            <a:r>
              <a:rPr lang="tr-TR" altLang="tr-TR" sz="2000" b="1" dirty="0" smtClean="0">
                <a:latin typeface="Arial" charset="0"/>
                <a:cs typeface="Arial" charset="0"/>
              </a:rPr>
              <a:t>(Madde 3-ğ/6331)</a:t>
            </a:r>
          </a:p>
        </p:txBody>
      </p:sp>
      <p:sp>
        <p:nvSpPr>
          <p:cNvPr id="8196" name="4 Slayt Numarası Yer Tutucusu"/>
          <p:cNvSpPr>
            <a:spLocks noGrp="1"/>
          </p:cNvSpPr>
          <p:nvPr>
            <p:ph type="sldNum" sz="quarter" idx="12"/>
          </p:nvPr>
        </p:nvSpPr>
        <p:spPr bwMode="auto">
          <a:noFill/>
          <a:ln>
            <a:miter lim="800000"/>
            <a:headEnd/>
            <a:tailEnd/>
          </a:ln>
        </p:spPr>
        <p:txBody>
          <a:bodyPr/>
          <a:lstStyle/>
          <a:p>
            <a:fld id="{0205444C-1A6E-4A9C-966F-3D6873ED699C}" type="slidenum">
              <a:rPr lang="tr-TR" altLang="tr-TR" smtClean="0"/>
              <a:pPr/>
              <a:t>3</a:t>
            </a:fld>
            <a:endParaRPr lang="tr-TR" altLang="tr-TR"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a:xfrm>
            <a:off x="683568" y="764704"/>
            <a:ext cx="8001000" cy="647700"/>
          </a:xfrm>
          <a:ln>
            <a:noFill/>
          </a:ln>
        </p:spPr>
        <p:txBody>
          <a:bodyPr/>
          <a:lstStyle/>
          <a:p>
            <a:pPr eaLnBrk="1" hangingPunct="1"/>
            <a:r>
              <a:rPr lang="tr-TR" altLang="tr-TR" sz="3600" b="1" dirty="0" smtClean="0">
                <a:latin typeface="Arial" charset="0"/>
                <a:cs typeface="Arial" charset="0"/>
              </a:rPr>
              <a:t>Çalışanların Hakları</a:t>
            </a:r>
          </a:p>
        </p:txBody>
      </p:sp>
      <p:sp>
        <p:nvSpPr>
          <p:cNvPr id="9219" name="2 İçerik Yer Tutucusu"/>
          <p:cNvSpPr>
            <a:spLocks noGrp="1"/>
          </p:cNvSpPr>
          <p:nvPr>
            <p:ph idx="1"/>
          </p:nvPr>
        </p:nvSpPr>
        <p:spPr>
          <a:xfrm>
            <a:off x="611560" y="1556792"/>
            <a:ext cx="8001000" cy="4525963"/>
          </a:xfrm>
          <a:ln>
            <a:noFill/>
          </a:ln>
        </p:spPr>
        <p:txBody>
          <a:bodyPr/>
          <a:lstStyle/>
          <a:p>
            <a:pPr eaLnBrk="1" hangingPunct="1">
              <a:buFont typeface="Wingdings" pitchFamily="2" charset="2"/>
              <a:buChar char="ü"/>
            </a:pPr>
            <a:r>
              <a:rPr lang="tr-TR" altLang="tr-TR" sz="2800" dirty="0" smtClean="0">
                <a:latin typeface="Arial" charset="0"/>
                <a:cs typeface="Arial" charset="0"/>
              </a:rPr>
              <a:t>Bilme Hakkı</a:t>
            </a:r>
          </a:p>
          <a:p>
            <a:pPr eaLnBrk="1" hangingPunct="1">
              <a:buFont typeface="Wingdings" pitchFamily="2" charset="2"/>
              <a:buChar char="ü"/>
            </a:pPr>
            <a:r>
              <a:rPr lang="tr-TR" altLang="tr-TR" sz="2800" dirty="0" smtClean="0">
                <a:latin typeface="Arial" charset="0"/>
                <a:cs typeface="Arial" charset="0"/>
              </a:rPr>
              <a:t>Eğitim Hakkı</a:t>
            </a:r>
          </a:p>
          <a:p>
            <a:pPr eaLnBrk="1" hangingPunct="1">
              <a:buFont typeface="Wingdings" pitchFamily="2" charset="2"/>
              <a:buChar char="ü"/>
            </a:pPr>
            <a:r>
              <a:rPr lang="tr-TR" altLang="tr-TR" sz="2800" dirty="0" smtClean="0">
                <a:latin typeface="Arial" charset="0"/>
                <a:cs typeface="Arial" charset="0"/>
              </a:rPr>
              <a:t>Görüş Bildirme ve Katılma Hakkı</a:t>
            </a:r>
          </a:p>
          <a:p>
            <a:pPr eaLnBrk="1" hangingPunct="1">
              <a:buFont typeface="Wingdings" pitchFamily="2" charset="2"/>
              <a:buChar char="ü"/>
            </a:pPr>
            <a:r>
              <a:rPr lang="tr-TR" altLang="tr-TR" sz="2800" dirty="0" smtClean="0">
                <a:latin typeface="Arial" charset="0"/>
                <a:cs typeface="Arial" charset="0"/>
              </a:rPr>
              <a:t>Seçme ve Seçilme Hakkı</a:t>
            </a:r>
          </a:p>
          <a:p>
            <a:pPr eaLnBrk="1" hangingPunct="1">
              <a:buFont typeface="Wingdings" pitchFamily="2" charset="2"/>
              <a:buChar char="ü"/>
            </a:pPr>
            <a:r>
              <a:rPr lang="tr-TR" altLang="tr-TR" sz="2800" dirty="0" smtClean="0">
                <a:latin typeface="Arial" charset="0"/>
                <a:cs typeface="Arial" charset="0"/>
              </a:rPr>
              <a:t>Çalışmaktan Kaçınma Hakkı</a:t>
            </a:r>
          </a:p>
          <a:p>
            <a:pPr eaLnBrk="1" hangingPunct="1">
              <a:buFont typeface="Wingdings" pitchFamily="2" charset="2"/>
              <a:buChar char="ü"/>
            </a:pPr>
            <a:r>
              <a:rPr lang="tr-TR" altLang="tr-TR" sz="2800" dirty="0" smtClean="0">
                <a:latin typeface="Arial" charset="0"/>
                <a:cs typeface="Arial" charset="0"/>
              </a:rPr>
              <a:t>Sağlık Gözetiminden Yararlanma Hakkı</a:t>
            </a:r>
          </a:p>
          <a:p>
            <a:pPr eaLnBrk="1" hangingPunct="1">
              <a:buFont typeface="Wingdings" pitchFamily="2" charset="2"/>
              <a:buChar char="ü"/>
            </a:pPr>
            <a:endParaRPr lang="tr-TR" altLang="tr-TR" sz="2800" dirty="0" smtClean="0">
              <a:latin typeface="Arial" charset="0"/>
              <a:cs typeface="Arial" charset="0"/>
            </a:endParaRPr>
          </a:p>
          <a:p>
            <a:pPr eaLnBrk="1" hangingPunct="1"/>
            <a:endParaRPr lang="tr-TR" altLang="tr-TR" sz="2800" dirty="0" smtClean="0">
              <a:latin typeface="Arial" charset="0"/>
              <a:cs typeface="Arial" charset="0"/>
            </a:endParaRPr>
          </a:p>
        </p:txBody>
      </p:sp>
      <p:sp>
        <p:nvSpPr>
          <p:cNvPr id="9220" name="4 Slayt Numarası Yer Tutucusu"/>
          <p:cNvSpPr>
            <a:spLocks noGrp="1"/>
          </p:cNvSpPr>
          <p:nvPr>
            <p:ph type="sldNum" sz="quarter" idx="12"/>
          </p:nvPr>
        </p:nvSpPr>
        <p:spPr bwMode="auto">
          <a:noFill/>
          <a:ln>
            <a:miter lim="800000"/>
            <a:headEnd/>
            <a:tailEnd/>
          </a:ln>
        </p:spPr>
        <p:txBody>
          <a:bodyPr/>
          <a:lstStyle/>
          <a:p>
            <a:fld id="{859F996E-79B7-4E23-A658-93B967F59EC8}" type="slidenum">
              <a:rPr lang="tr-TR" altLang="tr-TR" smtClean="0"/>
              <a:pPr/>
              <a:t>4</a:t>
            </a:fld>
            <a:endParaRPr lang="tr-TR" altLang="tr-TR"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a:xfrm>
            <a:off x="755576" y="620688"/>
            <a:ext cx="8001000" cy="792163"/>
          </a:xfrm>
          <a:ln>
            <a:noFill/>
          </a:ln>
        </p:spPr>
        <p:txBody>
          <a:bodyPr/>
          <a:lstStyle/>
          <a:p>
            <a:pPr eaLnBrk="1" hangingPunct="1"/>
            <a:r>
              <a:rPr lang="tr-TR" altLang="tr-TR" sz="3600" b="1" dirty="0" smtClean="0">
                <a:latin typeface="Arial" charset="0"/>
                <a:cs typeface="Arial" charset="0"/>
              </a:rPr>
              <a:t>Bilme Hakkı</a:t>
            </a:r>
          </a:p>
        </p:txBody>
      </p:sp>
      <p:sp>
        <p:nvSpPr>
          <p:cNvPr id="10243" name="2 İçerik Yer Tutucusu"/>
          <p:cNvSpPr>
            <a:spLocks noGrp="1"/>
          </p:cNvSpPr>
          <p:nvPr>
            <p:ph idx="1"/>
          </p:nvPr>
        </p:nvSpPr>
        <p:spPr>
          <a:xfrm>
            <a:off x="539552" y="1556792"/>
            <a:ext cx="8001000" cy="4137025"/>
          </a:xfrm>
          <a:ln>
            <a:noFill/>
          </a:ln>
        </p:spPr>
        <p:txBody>
          <a:bodyPr/>
          <a:lstStyle/>
          <a:p>
            <a:pPr algn="just" eaLnBrk="1" hangingPunct="1">
              <a:buFont typeface="Wingdings" pitchFamily="2" charset="2"/>
              <a:buChar char="ü"/>
              <a:defRPr/>
            </a:pPr>
            <a:endParaRPr lang="tr-TR" altLang="tr-TR" sz="2800" dirty="0" smtClean="0">
              <a:latin typeface="Arial" charset="0"/>
              <a:cs typeface="Arial" charset="0"/>
            </a:endParaRPr>
          </a:p>
          <a:p>
            <a:pPr algn="just" eaLnBrk="1" hangingPunct="1">
              <a:buFont typeface="Wingdings" pitchFamily="2" charset="2"/>
              <a:buChar char="ü"/>
              <a:defRPr/>
            </a:pPr>
            <a:r>
              <a:rPr lang="tr-TR" altLang="tr-TR" sz="2800" dirty="0" smtClean="0">
                <a:latin typeface="Arial" charset="0"/>
                <a:cs typeface="Arial" charset="0"/>
              </a:rPr>
              <a:t>İşyerinde iş sağlığı ve güvenliğinin sağlanması ve sürdürülebilmesi amacıyla işveren, çalışanları ve çalışan temsilcilerini işyerinin özelliklerini de dikkate alarak yapacağı iş, çalışacağı işyeri ile ilgili riskler, önlemler ve kendileri ile ilgili yasal hak ve sorumlulukları konuları hakkında bilgilendirir. </a:t>
            </a:r>
          </a:p>
          <a:p>
            <a:pPr marL="0" indent="0" algn="just" eaLnBrk="1" hangingPunct="1">
              <a:buFont typeface="Arial" charset="0"/>
              <a:buNone/>
              <a:defRPr/>
            </a:pPr>
            <a:r>
              <a:rPr lang="tr-TR" altLang="tr-TR" sz="2400" dirty="0" smtClean="0">
                <a:latin typeface="Arial" charset="0"/>
                <a:cs typeface="Arial" charset="0"/>
              </a:rPr>
              <a:t>    </a:t>
            </a:r>
            <a:r>
              <a:rPr lang="tr-TR" altLang="tr-TR" sz="2000" dirty="0" smtClean="0">
                <a:latin typeface="Arial" charset="0"/>
                <a:cs typeface="Arial" charset="0"/>
              </a:rPr>
              <a:t>(</a:t>
            </a:r>
            <a:r>
              <a:rPr lang="tr-TR" altLang="tr-TR" sz="2000" b="1" dirty="0" smtClean="0">
                <a:latin typeface="Arial" charset="0"/>
                <a:cs typeface="Arial" charset="0"/>
              </a:rPr>
              <a:t>Madde 16-1/6331)</a:t>
            </a:r>
          </a:p>
        </p:txBody>
      </p:sp>
      <p:sp>
        <p:nvSpPr>
          <p:cNvPr id="10244" name="4 Slayt Numarası Yer Tutucusu"/>
          <p:cNvSpPr>
            <a:spLocks noGrp="1"/>
          </p:cNvSpPr>
          <p:nvPr>
            <p:ph type="sldNum" sz="quarter" idx="12"/>
          </p:nvPr>
        </p:nvSpPr>
        <p:spPr bwMode="auto">
          <a:noFill/>
          <a:ln>
            <a:miter lim="800000"/>
            <a:headEnd/>
            <a:tailEnd/>
          </a:ln>
        </p:spPr>
        <p:txBody>
          <a:bodyPr/>
          <a:lstStyle/>
          <a:p>
            <a:fld id="{95DBD857-AD32-4851-A72C-9FE60BAD831B}" type="slidenum">
              <a:rPr lang="tr-TR" altLang="tr-TR" smtClean="0"/>
              <a:pPr/>
              <a:t>5</a:t>
            </a:fld>
            <a:endParaRPr lang="tr-TR" altLang="tr-TR"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a:xfrm>
            <a:off x="683568" y="548680"/>
            <a:ext cx="8001000" cy="792163"/>
          </a:xfrm>
          <a:ln>
            <a:noFill/>
          </a:ln>
        </p:spPr>
        <p:txBody>
          <a:bodyPr/>
          <a:lstStyle/>
          <a:p>
            <a:pPr eaLnBrk="1" hangingPunct="1"/>
            <a:r>
              <a:rPr lang="tr-TR" altLang="tr-TR" sz="3600" b="1" dirty="0" smtClean="0">
                <a:latin typeface="Arial" charset="0"/>
                <a:cs typeface="Arial" charset="0"/>
              </a:rPr>
              <a:t>Eğitim Hakkı</a:t>
            </a:r>
          </a:p>
        </p:txBody>
      </p:sp>
      <p:sp>
        <p:nvSpPr>
          <p:cNvPr id="11267" name="2 İçerik Yer Tutucusu"/>
          <p:cNvSpPr>
            <a:spLocks noGrp="1"/>
          </p:cNvSpPr>
          <p:nvPr>
            <p:ph idx="1"/>
          </p:nvPr>
        </p:nvSpPr>
        <p:spPr>
          <a:xfrm>
            <a:off x="642938" y="1556792"/>
            <a:ext cx="8001000" cy="3384376"/>
          </a:xfrm>
          <a:ln>
            <a:noFill/>
          </a:ln>
        </p:spPr>
        <p:txBody>
          <a:bodyPr/>
          <a:lstStyle/>
          <a:p>
            <a:pPr algn="just" eaLnBrk="1" hangingPunct="1">
              <a:buFont typeface="Wingdings" pitchFamily="2" charset="2"/>
              <a:buChar char="ü"/>
            </a:pPr>
            <a:r>
              <a:rPr lang="tr-TR" altLang="tr-TR" sz="2800" dirty="0" smtClean="0">
                <a:latin typeface="Arial" charset="0"/>
                <a:cs typeface="Arial" charset="0"/>
              </a:rPr>
              <a:t>İşveren, çalışanların iş sağlığı ve güvenliği eğitimlerini işe başlamadan önce, çalışma yeri veya iş değişikliğinde, iş ekipmanının değişmesi hâlinde veya yeni teknoloji uygulanması hâlinde almalarını sağlar. </a:t>
            </a:r>
          </a:p>
          <a:p>
            <a:pPr algn="just" eaLnBrk="1" hangingPunct="1">
              <a:buFont typeface="Arial" charset="0"/>
              <a:buNone/>
            </a:pPr>
            <a:r>
              <a:rPr lang="tr-TR" altLang="tr-TR" sz="2400" b="1" dirty="0" smtClean="0">
                <a:latin typeface="Arial" charset="0"/>
                <a:cs typeface="Arial" charset="0"/>
              </a:rPr>
              <a:t>    </a:t>
            </a:r>
            <a:r>
              <a:rPr lang="tr-TR" altLang="tr-TR" sz="2000" b="1" dirty="0" smtClean="0">
                <a:latin typeface="Arial" charset="0"/>
                <a:cs typeface="Arial" charset="0"/>
              </a:rPr>
              <a:t>(Madde 17-1/6331)</a:t>
            </a:r>
          </a:p>
        </p:txBody>
      </p:sp>
      <p:sp>
        <p:nvSpPr>
          <p:cNvPr id="11268" name="4 Slayt Numarası Yer Tutucusu"/>
          <p:cNvSpPr>
            <a:spLocks noGrp="1"/>
          </p:cNvSpPr>
          <p:nvPr>
            <p:ph type="sldNum" sz="quarter" idx="12"/>
          </p:nvPr>
        </p:nvSpPr>
        <p:spPr bwMode="auto">
          <a:noFill/>
          <a:ln>
            <a:miter lim="800000"/>
            <a:headEnd/>
            <a:tailEnd/>
          </a:ln>
        </p:spPr>
        <p:txBody>
          <a:bodyPr/>
          <a:lstStyle/>
          <a:p>
            <a:fld id="{06F8B7D9-D1A3-4341-AD74-9816C1298104}" type="slidenum">
              <a:rPr lang="tr-TR" altLang="tr-TR" smtClean="0"/>
              <a:pPr/>
              <a:t>6</a:t>
            </a:fld>
            <a:endParaRPr lang="tr-TR" altLang="tr-TR"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539552" y="620688"/>
            <a:ext cx="8001000" cy="719138"/>
          </a:xfrm>
          <a:ln>
            <a:noFill/>
          </a:ln>
        </p:spPr>
        <p:txBody>
          <a:bodyPr/>
          <a:lstStyle/>
          <a:p>
            <a:pPr eaLnBrk="1" hangingPunct="1"/>
            <a:r>
              <a:rPr lang="tr-TR" altLang="tr-TR" sz="3600" b="1" smtClean="0">
                <a:latin typeface="Arial" charset="0"/>
                <a:cs typeface="Arial" charset="0"/>
              </a:rPr>
              <a:t>Görüş Bildirme ve Katılma Hakkı</a:t>
            </a:r>
          </a:p>
        </p:txBody>
      </p:sp>
      <p:sp>
        <p:nvSpPr>
          <p:cNvPr id="12291" name="2 İçerik Yer Tutucusu"/>
          <p:cNvSpPr>
            <a:spLocks noGrp="1"/>
          </p:cNvSpPr>
          <p:nvPr>
            <p:ph idx="1"/>
          </p:nvPr>
        </p:nvSpPr>
        <p:spPr>
          <a:xfrm>
            <a:off x="539552" y="1628800"/>
            <a:ext cx="8001000" cy="3921125"/>
          </a:xfrm>
          <a:ln>
            <a:noFill/>
          </a:ln>
        </p:spPr>
        <p:txBody>
          <a:bodyPr/>
          <a:lstStyle/>
          <a:p>
            <a:pPr algn="just" eaLnBrk="1" hangingPunct="1">
              <a:buFont typeface="Wingdings" pitchFamily="2" charset="2"/>
              <a:buChar char="ü"/>
              <a:defRPr/>
            </a:pPr>
            <a:endParaRPr lang="tr-TR" altLang="tr-TR" sz="2800" dirty="0" smtClean="0">
              <a:latin typeface="Arial" pitchFamily="34" charset="0"/>
              <a:cs typeface="Arial" pitchFamily="34" charset="0"/>
            </a:endParaRPr>
          </a:p>
          <a:p>
            <a:pPr algn="just" eaLnBrk="1" hangingPunct="1">
              <a:buFont typeface="Wingdings" pitchFamily="2" charset="2"/>
              <a:buChar char="ü"/>
              <a:defRPr/>
            </a:pPr>
            <a:r>
              <a:rPr lang="tr-TR" altLang="tr-TR" sz="2800" dirty="0" smtClean="0">
                <a:latin typeface="Arial" pitchFamily="34" charset="0"/>
                <a:cs typeface="Arial" pitchFamily="34" charset="0"/>
              </a:rPr>
              <a:t>İşveren, iş sağlığı ve güvenliği ile ilgili konularda çalışanların görüşlerinin alınması, teklif getirme hakkının tanınması ve bu konulardaki görüşmelerde yer alma ve katılımlarının sağlanmasıyla yükümlüdür. </a:t>
            </a:r>
          </a:p>
          <a:p>
            <a:pPr marL="0" indent="0" algn="just" eaLnBrk="1" hangingPunct="1">
              <a:buFont typeface="Arial" panose="020B0604020202020204" pitchFamily="34" charset="0"/>
              <a:buNone/>
              <a:defRPr/>
            </a:pPr>
            <a:r>
              <a:rPr lang="tr-TR" altLang="tr-TR" sz="2800" b="1" dirty="0" smtClean="0">
                <a:latin typeface="Arial" pitchFamily="34" charset="0"/>
                <a:cs typeface="Arial" pitchFamily="34" charset="0"/>
              </a:rPr>
              <a:t>    </a:t>
            </a:r>
            <a:r>
              <a:rPr lang="tr-TR" altLang="tr-TR" sz="2000" b="1" dirty="0" smtClean="0">
                <a:latin typeface="Arial" pitchFamily="34" charset="0"/>
                <a:cs typeface="Arial" pitchFamily="34" charset="0"/>
              </a:rPr>
              <a:t>(Madde 18-1a/6331)</a:t>
            </a:r>
          </a:p>
        </p:txBody>
      </p:sp>
      <p:sp>
        <p:nvSpPr>
          <p:cNvPr id="12292" name="4 Slayt Numarası Yer Tutucusu"/>
          <p:cNvSpPr>
            <a:spLocks noGrp="1"/>
          </p:cNvSpPr>
          <p:nvPr>
            <p:ph type="sldNum" sz="quarter" idx="12"/>
          </p:nvPr>
        </p:nvSpPr>
        <p:spPr bwMode="auto">
          <a:noFill/>
          <a:ln>
            <a:miter lim="800000"/>
            <a:headEnd/>
            <a:tailEnd/>
          </a:ln>
        </p:spPr>
        <p:txBody>
          <a:bodyPr/>
          <a:lstStyle/>
          <a:p>
            <a:fld id="{807D1817-5639-4F87-A596-66AD20494F29}" type="slidenum">
              <a:rPr lang="tr-TR" altLang="tr-TR" smtClean="0"/>
              <a:pPr/>
              <a:t>7</a:t>
            </a:fld>
            <a:endParaRPr lang="tr-TR" altLang="tr-TR"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611560" y="332656"/>
            <a:ext cx="8001000" cy="792163"/>
          </a:xfrm>
          <a:ln>
            <a:noFill/>
          </a:ln>
        </p:spPr>
        <p:txBody>
          <a:bodyPr/>
          <a:lstStyle/>
          <a:p>
            <a:pPr eaLnBrk="1" hangingPunct="1"/>
            <a:r>
              <a:rPr lang="tr-TR" altLang="tr-TR" sz="3600" b="1" dirty="0" smtClean="0">
                <a:latin typeface="Arial" charset="0"/>
                <a:cs typeface="Arial" charset="0"/>
              </a:rPr>
              <a:t>Seçme ve Seçilme Hakkı</a:t>
            </a:r>
          </a:p>
        </p:txBody>
      </p:sp>
      <p:sp>
        <p:nvSpPr>
          <p:cNvPr id="13315" name="2 İçerik Yer Tutucusu"/>
          <p:cNvSpPr>
            <a:spLocks noGrp="1"/>
          </p:cNvSpPr>
          <p:nvPr>
            <p:ph idx="1"/>
          </p:nvPr>
        </p:nvSpPr>
        <p:spPr>
          <a:xfrm>
            <a:off x="611560" y="1268760"/>
            <a:ext cx="8001000" cy="4175125"/>
          </a:xfrm>
          <a:ln>
            <a:noFill/>
          </a:ln>
        </p:spPr>
        <p:txBody>
          <a:bodyPr/>
          <a:lstStyle/>
          <a:p>
            <a:pPr algn="just" eaLnBrk="1" hangingPunct="1">
              <a:buFont typeface="Wingdings" pitchFamily="2" charset="2"/>
              <a:buChar char="ü"/>
              <a:defRPr/>
            </a:pPr>
            <a:endParaRPr lang="tr-TR" altLang="tr-TR" sz="2800" dirty="0" smtClean="0">
              <a:latin typeface="Arial" charset="0"/>
              <a:cs typeface="Arial" charset="0"/>
            </a:endParaRPr>
          </a:p>
          <a:p>
            <a:pPr algn="just" eaLnBrk="1" hangingPunct="1">
              <a:buFont typeface="Wingdings" pitchFamily="2" charset="2"/>
              <a:buChar char="ü"/>
              <a:defRPr/>
            </a:pPr>
            <a:r>
              <a:rPr lang="tr-TR" altLang="tr-TR" sz="2800" dirty="0" smtClean="0">
                <a:latin typeface="Arial" charset="0"/>
                <a:cs typeface="Arial" charset="0"/>
              </a:rPr>
              <a:t>İşveren; işyerinin değişik bölümlerindeki riskler ve çalışan sayılarını göz önünde bulundurarak dengeli dağılıma özen göstermek kaydıyla, çalışanlar arasında yapılacak seçim veya seçimle belirlenemediği durumda atama yoluyla belli sayıda çalışan temsilcisi belirlemekle yükümlüdür. </a:t>
            </a:r>
          </a:p>
          <a:p>
            <a:pPr marL="0" indent="0" algn="just" eaLnBrk="1" hangingPunct="1">
              <a:buFont typeface="Arial" charset="0"/>
              <a:buNone/>
              <a:defRPr/>
            </a:pPr>
            <a:r>
              <a:rPr lang="tr-TR" altLang="tr-TR" sz="2800" b="1" dirty="0">
                <a:latin typeface="Arial" charset="0"/>
                <a:cs typeface="Arial" charset="0"/>
              </a:rPr>
              <a:t> </a:t>
            </a:r>
            <a:r>
              <a:rPr lang="tr-TR" altLang="tr-TR" sz="2800" b="1" dirty="0" smtClean="0">
                <a:latin typeface="Arial" charset="0"/>
                <a:cs typeface="Arial" charset="0"/>
              </a:rPr>
              <a:t>  </a:t>
            </a:r>
            <a:r>
              <a:rPr lang="tr-TR" altLang="tr-TR" sz="2400" b="1" dirty="0" smtClean="0">
                <a:latin typeface="Arial" charset="0"/>
                <a:cs typeface="Arial" charset="0"/>
              </a:rPr>
              <a:t>(Madde 20-1/6331)</a:t>
            </a:r>
          </a:p>
        </p:txBody>
      </p:sp>
      <p:sp>
        <p:nvSpPr>
          <p:cNvPr id="13316" name="4 Slayt Numarası Yer Tutucusu"/>
          <p:cNvSpPr>
            <a:spLocks noGrp="1"/>
          </p:cNvSpPr>
          <p:nvPr>
            <p:ph type="sldNum" sz="quarter" idx="12"/>
          </p:nvPr>
        </p:nvSpPr>
        <p:spPr bwMode="auto">
          <a:noFill/>
          <a:ln>
            <a:miter lim="800000"/>
            <a:headEnd/>
            <a:tailEnd/>
          </a:ln>
        </p:spPr>
        <p:txBody>
          <a:bodyPr/>
          <a:lstStyle/>
          <a:p>
            <a:fld id="{27F4608E-6B7E-4E05-889B-161AA54706C4}" type="slidenum">
              <a:rPr lang="tr-TR" altLang="tr-TR" smtClean="0"/>
              <a:pPr/>
              <a:t>8</a:t>
            </a:fld>
            <a:endParaRPr lang="tr-TR" altLang="tr-TR"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4 Slayt Numarası Yer Tutucusu"/>
          <p:cNvSpPr>
            <a:spLocks noGrp="1"/>
          </p:cNvSpPr>
          <p:nvPr>
            <p:ph type="sldNum" sz="quarter" idx="12"/>
          </p:nvPr>
        </p:nvSpPr>
        <p:spPr bwMode="auto">
          <a:noFill/>
          <a:ln>
            <a:miter lim="800000"/>
            <a:headEnd/>
            <a:tailEnd/>
          </a:ln>
        </p:spPr>
        <p:txBody>
          <a:bodyPr/>
          <a:lstStyle/>
          <a:p>
            <a:fld id="{55D5A26F-802F-49CF-8055-0AA03CA81D95}" type="slidenum">
              <a:rPr lang="tr-TR" altLang="tr-TR" smtClean="0"/>
              <a:pPr/>
              <a:t>9</a:t>
            </a:fld>
            <a:endParaRPr lang="tr-TR" altLang="tr-TR" smtClean="0"/>
          </a:p>
        </p:txBody>
      </p:sp>
      <p:sp>
        <p:nvSpPr>
          <p:cNvPr id="6" name="Rectangle 2"/>
          <p:cNvSpPr txBox="1">
            <a:spLocks/>
          </p:cNvSpPr>
          <p:nvPr/>
        </p:nvSpPr>
        <p:spPr bwMode="auto">
          <a:xfrm>
            <a:off x="611560" y="1484784"/>
            <a:ext cx="8001000" cy="4465637"/>
          </a:xfrm>
          <a:prstGeom prst="rect">
            <a:avLst/>
          </a:prstGeom>
          <a:noFill/>
          <a:ln w="9525">
            <a:noFill/>
            <a:miter lim="800000"/>
            <a:headEnd/>
            <a:tailEnd/>
          </a:ln>
        </p:spPr>
        <p:txBody>
          <a:bodyPr anchor="ctr"/>
          <a:lstStyle/>
          <a:p>
            <a:pPr algn="just" eaLnBrk="1" hangingPunct="1">
              <a:buFont typeface="Wingdings" pitchFamily="2" charset="2"/>
              <a:buChar char="ü"/>
              <a:defRPr/>
            </a:pPr>
            <a:r>
              <a:rPr lang="tr-TR" altLang="tr-TR" sz="2800" dirty="0">
                <a:latin typeface="Arial" panose="020B0604020202020204" pitchFamily="34" charset="0"/>
                <a:ea typeface="+mj-ea"/>
                <a:cs typeface="Arial" panose="020B0604020202020204" pitchFamily="34" charset="0"/>
              </a:rPr>
              <a:t> Ciddi ve yakın tehlike ile karşı karşıya kalan çalışanlar kurula, kurulun bulunmadığı işyerlerinde ise işverene başvurarak durumun tespit edilmesini ve gerekli tedbirlerin alınmasına karar verilmesini talep edebilir.</a:t>
            </a:r>
          </a:p>
          <a:p>
            <a:pPr algn="just" eaLnBrk="1" hangingPunct="1">
              <a:buFont typeface="Wingdings" pitchFamily="2" charset="2"/>
              <a:buChar char="ü"/>
              <a:defRPr/>
            </a:pPr>
            <a:r>
              <a:rPr lang="tr-TR" altLang="tr-TR" sz="2800" dirty="0">
                <a:latin typeface="Arial" panose="020B0604020202020204" pitchFamily="34" charset="0"/>
                <a:ea typeface="+mj-ea"/>
                <a:cs typeface="Arial" panose="020B0604020202020204" pitchFamily="34" charset="0"/>
              </a:rPr>
              <a:t> Kurul veya işverenin çalışanın talebi yönünde karar vermesi hâlinde çalışan, gerekli tedbirler alınıncaya kadar çalışmaktan kaçınabilir. </a:t>
            </a:r>
            <a:br>
              <a:rPr lang="tr-TR" altLang="tr-TR" sz="2800" dirty="0">
                <a:latin typeface="Arial" panose="020B0604020202020204" pitchFamily="34" charset="0"/>
                <a:ea typeface="+mj-ea"/>
                <a:cs typeface="Arial" panose="020B0604020202020204" pitchFamily="34" charset="0"/>
              </a:rPr>
            </a:br>
            <a:r>
              <a:rPr lang="tr-TR" altLang="tr-TR" sz="2400" dirty="0">
                <a:latin typeface="Arial" panose="020B0604020202020204" pitchFamily="34" charset="0"/>
                <a:ea typeface="+mj-ea"/>
                <a:cs typeface="Arial" panose="020B0604020202020204" pitchFamily="34" charset="0"/>
              </a:rPr>
              <a:t> </a:t>
            </a:r>
            <a:r>
              <a:rPr lang="tr-TR" altLang="tr-TR" sz="2000" b="1" dirty="0">
                <a:latin typeface="Arial" panose="020B0604020202020204" pitchFamily="34" charset="0"/>
                <a:ea typeface="+mj-ea"/>
                <a:cs typeface="Arial" panose="020B0604020202020204" pitchFamily="34" charset="0"/>
              </a:rPr>
              <a:t>(Madde 13/6331)</a:t>
            </a:r>
          </a:p>
        </p:txBody>
      </p:sp>
      <p:sp>
        <p:nvSpPr>
          <p:cNvPr id="7" name="4 Başlık"/>
          <p:cNvSpPr txBox="1">
            <a:spLocks/>
          </p:cNvSpPr>
          <p:nvPr/>
        </p:nvSpPr>
        <p:spPr>
          <a:xfrm>
            <a:off x="611560" y="548680"/>
            <a:ext cx="8001000" cy="571500"/>
          </a:xfrm>
          <a:prstGeom prst="rect">
            <a:avLst/>
          </a:prstGeom>
          <a:ln>
            <a:noFill/>
          </a:ln>
        </p:spPr>
        <p:txBody>
          <a:bodyPr/>
          <a:lstStyle/>
          <a:p>
            <a:pPr algn="ctr">
              <a:defRPr/>
            </a:pPr>
            <a:r>
              <a:rPr lang="tr-TR" sz="3600" b="1" dirty="0">
                <a:ea typeface="+mj-ea"/>
                <a:cs typeface="+mj-cs"/>
              </a:rPr>
              <a:t>Çalışmaktan Kaçınma Hakkı</a:t>
            </a:r>
            <a:endParaRPr lang="tr-TR" sz="3600" dirty="0">
              <a:ea typeface="+mj-ea"/>
              <a:cs typeface="+mj-cs"/>
            </a:endParaRP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1160</TotalTime>
  <Words>1289</Words>
  <Application>Microsoft Office PowerPoint</Application>
  <PresentationFormat>Ekran Gösterisi (4:3)</PresentationFormat>
  <Paragraphs>119</Paragraphs>
  <Slides>15</Slides>
  <Notes>10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Görünüş</vt:lpstr>
      <vt:lpstr>PowerPoint Sunusu</vt:lpstr>
      <vt:lpstr>PowerPoint Sunusu</vt:lpstr>
      <vt:lpstr>Tanımlar</vt:lpstr>
      <vt:lpstr>Çalışanların Hakları</vt:lpstr>
      <vt:lpstr>Bilme Hakkı</vt:lpstr>
      <vt:lpstr>Eğitim Hakkı</vt:lpstr>
      <vt:lpstr>Görüş Bildirme ve Katılma Hakkı</vt:lpstr>
      <vt:lpstr>Seçme ve Seçilme Hakkı</vt:lpstr>
      <vt:lpstr>PowerPoint Sunusu</vt:lpstr>
      <vt:lpstr>Sağlık Gözetiminden Yararlanma Hakkı</vt:lpstr>
      <vt:lpstr>Çalışanların Yasal Sorumlulukları </vt:lpstr>
      <vt:lpstr>Çalışanların Yasal Sorumlulukları </vt:lpstr>
      <vt:lpstr>Çalışanların Yasal Sorumlulukları </vt:lpstr>
      <vt:lpstr>Çalışanların Yasal Sorumlulukları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Aykut Çakır</cp:lastModifiedBy>
  <cp:revision>175</cp:revision>
  <dcterms:created xsi:type="dcterms:W3CDTF">2016-01-07T07:25:17Z</dcterms:created>
  <dcterms:modified xsi:type="dcterms:W3CDTF">2018-02-14T06:30:51Z</dcterms:modified>
</cp:coreProperties>
</file>