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04" r:id="rId2"/>
  </p:sldMasterIdLst>
  <p:notesMasterIdLst>
    <p:notesMasterId r:id="rId24"/>
  </p:notesMasterIdLst>
  <p:sldIdLst>
    <p:sldId id="256" r:id="rId3"/>
    <p:sldId id="317" r:id="rId4"/>
    <p:sldId id="318" r:id="rId5"/>
    <p:sldId id="303" r:id="rId6"/>
    <p:sldId id="302" r:id="rId7"/>
    <p:sldId id="304" r:id="rId8"/>
    <p:sldId id="327" r:id="rId9"/>
    <p:sldId id="328" r:id="rId10"/>
    <p:sldId id="320" r:id="rId11"/>
    <p:sldId id="321" r:id="rId12"/>
    <p:sldId id="323" r:id="rId13"/>
    <p:sldId id="324" r:id="rId14"/>
    <p:sldId id="325" r:id="rId15"/>
    <p:sldId id="332" r:id="rId16"/>
    <p:sldId id="333" r:id="rId17"/>
    <p:sldId id="334" r:id="rId18"/>
    <p:sldId id="336" r:id="rId19"/>
    <p:sldId id="337" r:id="rId20"/>
    <p:sldId id="309" r:id="rId21"/>
    <p:sldId id="338" r:id="rId22"/>
    <p:sldId id="341"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76182" autoAdjust="0"/>
  </p:normalViewPr>
  <p:slideViewPr>
    <p:cSldViewPr>
      <p:cViewPr varScale="1">
        <p:scale>
          <a:sx n="55" d="100"/>
          <a:sy n="55" d="100"/>
        </p:scale>
        <p:origin x="-170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D3B094-1036-4515-810C-538F470ABD7D}" type="datetimeFigureOut">
              <a:rPr lang="tr-TR" smtClean="0"/>
              <a:pPr/>
              <a:t>14.2.2018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1C8948-1AE8-4820-85EC-207C1940BCAF}" type="slidenum">
              <a:rPr lang="tr-TR" smtClean="0"/>
              <a:pPr/>
              <a:t>‹#›</a:t>
            </a:fld>
            <a:endParaRPr lang="tr-TR"/>
          </a:p>
        </p:txBody>
      </p:sp>
    </p:spTree>
    <p:extLst>
      <p:ext uri="{BB962C8B-B14F-4D97-AF65-F5344CB8AC3E}">
        <p14:creationId xmlns:p14="http://schemas.microsoft.com/office/powerpoint/2010/main" val="3374682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41C8948-1AE8-4820-85EC-207C1940BCAF}" type="slidenum">
              <a:rPr lang="tr-TR" smtClean="0"/>
              <a:pPr/>
              <a:t>1</a:t>
            </a:fld>
            <a:endParaRPr lang="tr-TR"/>
          </a:p>
        </p:txBody>
      </p:sp>
    </p:spTree>
    <p:extLst>
      <p:ext uri="{BB962C8B-B14F-4D97-AF65-F5344CB8AC3E}">
        <p14:creationId xmlns:p14="http://schemas.microsoft.com/office/powerpoint/2010/main" val="163110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C2D35B3-7062-4CBF-B0AC-8846D1B5F5AC}" type="slidenum">
              <a:rPr lang="tr-TR" smtClean="0"/>
              <a:pPr/>
              <a:t>4</a:t>
            </a:fld>
            <a:endParaRPr lang="tr-TR"/>
          </a:p>
        </p:txBody>
      </p:sp>
    </p:spTree>
    <p:extLst>
      <p:ext uri="{BB962C8B-B14F-4D97-AF65-F5344CB8AC3E}">
        <p14:creationId xmlns:p14="http://schemas.microsoft.com/office/powerpoint/2010/main" val="3998787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sz="1200" kern="1200" dirty="0">
              <a:solidFill>
                <a:schemeClr val="tx1"/>
              </a:solidFill>
              <a:latin typeface="+mn-lt"/>
              <a:ea typeface="+mn-ea"/>
              <a:cs typeface="+mn-cs"/>
            </a:endParaRPr>
          </a:p>
        </p:txBody>
      </p:sp>
      <p:sp>
        <p:nvSpPr>
          <p:cNvPr id="4" name="Slayt Numarası Yer Tutucusu 3"/>
          <p:cNvSpPr>
            <a:spLocks noGrp="1"/>
          </p:cNvSpPr>
          <p:nvPr>
            <p:ph type="sldNum" sz="quarter" idx="10"/>
          </p:nvPr>
        </p:nvSpPr>
        <p:spPr/>
        <p:txBody>
          <a:bodyPr/>
          <a:lstStyle/>
          <a:p>
            <a:fld id="{CC2D35B3-7062-4CBF-B0AC-8846D1B5F5AC}" type="slidenum">
              <a:rPr lang="tr-TR" smtClean="0"/>
              <a:pPr/>
              <a:t>5</a:t>
            </a:fld>
            <a:endParaRPr lang="tr-TR"/>
          </a:p>
        </p:txBody>
      </p:sp>
    </p:spTree>
    <p:extLst>
      <p:ext uri="{BB962C8B-B14F-4D97-AF65-F5344CB8AC3E}">
        <p14:creationId xmlns:p14="http://schemas.microsoft.com/office/powerpoint/2010/main" val="660525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dirty="0"/>
          </a:p>
        </p:txBody>
      </p:sp>
      <p:sp>
        <p:nvSpPr>
          <p:cNvPr id="4" name="Slayt Numarası Yer Tutucusu 3"/>
          <p:cNvSpPr>
            <a:spLocks noGrp="1"/>
          </p:cNvSpPr>
          <p:nvPr>
            <p:ph type="sldNum" sz="quarter" idx="10"/>
          </p:nvPr>
        </p:nvSpPr>
        <p:spPr/>
        <p:txBody>
          <a:bodyPr/>
          <a:lstStyle/>
          <a:p>
            <a:fld id="{CC2D35B3-7062-4CBF-B0AC-8846D1B5F5AC}" type="slidenum">
              <a:rPr lang="tr-TR" smtClean="0"/>
              <a:pPr/>
              <a:t>6</a:t>
            </a:fld>
            <a:endParaRPr lang="tr-TR"/>
          </a:p>
        </p:txBody>
      </p:sp>
    </p:spTree>
    <p:extLst>
      <p:ext uri="{BB962C8B-B14F-4D97-AF65-F5344CB8AC3E}">
        <p14:creationId xmlns:p14="http://schemas.microsoft.com/office/powerpoint/2010/main" val="2810412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p:cNvSpPr>
            <a:spLocks noGrp="1" noRot="1" noChangeAspect="1" noChangeArrowheads="1" noTextEdit="1"/>
          </p:cNvSpPr>
          <p:nvPr>
            <p:ph type="sldImg"/>
          </p:nvPr>
        </p:nvSpPr>
        <p:spPr>
          <a:xfrm>
            <a:off x="1143000" y="695325"/>
            <a:ext cx="4572000" cy="3429000"/>
          </a:xfrm>
          <a:solidFill>
            <a:srgbClr val="FFFFFF"/>
          </a:solidFill>
          <a:ln/>
        </p:spPr>
      </p:sp>
      <p:sp>
        <p:nvSpPr>
          <p:cNvPr id="91139" name="Text Box 2"/>
          <p:cNvSpPr txBox="1">
            <a:spLocks noChangeArrowheads="1"/>
          </p:cNvSpPr>
          <p:nvPr/>
        </p:nvSpPr>
        <p:spPr bwMode="auto">
          <a:xfrm>
            <a:off x="685800" y="4343400"/>
            <a:ext cx="5486400" cy="4114800"/>
          </a:xfrm>
          <a:prstGeom prst="rect">
            <a:avLst/>
          </a:prstGeom>
          <a:noFill/>
          <a:ln w="9525">
            <a:noFill/>
            <a:round/>
            <a:headEnd/>
            <a:tailEnd/>
          </a:ln>
        </p:spPr>
        <p:txBody>
          <a:bodyPr wrap="none" anchor="ctr"/>
          <a:lstStyle/>
          <a:p>
            <a:endParaRPr lang="tr-TR"/>
          </a:p>
        </p:txBody>
      </p:sp>
      <p:sp>
        <p:nvSpPr>
          <p:cNvPr id="2" name="Not Yer Tutucusu 1"/>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17209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41C8948-1AE8-4820-85EC-207C1940BCAF}" type="slidenum">
              <a:rPr lang="tr-TR" smtClean="0"/>
              <a:pPr/>
              <a:t>20</a:t>
            </a:fld>
            <a:endParaRPr lang="tr-TR"/>
          </a:p>
        </p:txBody>
      </p:sp>
    </p:spTree>
    <p:extLst>
      <p:ext uri="{BB962C8B-B14F-4D97-AF65-F5344CB8AC3E}">
        <p14:creationId xmlns:p14="http://schemas.microsoft.com/office/powerpoint/2010/main" val="143648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tr-TR"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5C09EB5-BC17-4C18-BA76-16DE05CAAC26}" type="slidenum">
              <a:rPr lang="en-US" altLang="tr-TR">
                <a:solidFill>
                  <a:srgbClr val="000000"/>
                </a:solidFill>
                <a:latin typeface="Calibri" panose="020F0502020204030204" pitchFamily="34" charset="0"/>
              </a:rPr>
              <a:pPr/>
              <a:t>21</a:t>
            </a:fld>
            <a:endParaRPr lang="en-US" altLang="tr-TR">
              <a:solidFill>
                <a:srgbClr val="000000"/>
              </a:solidFill>
              <a:latin typeface="Calibri" panose="020F0502020204030204" pitchFamily="34" charset="0"/>
            </a:endParaRPr>
          </a:p>
        </p:txBody>
      </p:sp>
    </p:spTree>
    <p:extLst>
      <p:ext uri="{BB962C8B-B14F-4D97-AF65-F5344CB8AC3E}">
        <p14:creationId xmlns:p14="http://schemas.microsoft.com/office/powerpoint/2010/main" val="1106424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7066DC20-A7FE-49CC-95EE-6F1A15D75BD2}" type="slidenum">
              <a:rPr lang="tr-TR" altLang="tr-TR" smtClean="0"/>
              <a:pPr>
                <a:defRPr/>
              </a:pPr>
              <a:t>‹#›</a:t>
            </a:fld>
            <a:endParaRPr lang="tr-TR" alt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393777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97C1D9D-6924-4617-B49A-0E754D935A63}" type="slidenum">
              <a:rPr lang="tr-TR" altLang="tr-TR" smtClean="0"/>
              <a:pPr>
                <a:defRPr/>
              </a:pPr>
              <a:t>‹#›</a:t>
            </a:fld>
            <a:endParaRPr lang="tr-TR" altLang="tr-TR"/>
          </a:p>
        </p:txBody>
      </p:sp>
    </p:spTree>
    <p:extLst>
      <p:ext uri="{BB962C8B-B14F-4D97-AF65-F5344CB8AC3E}">
        <p14:creationId xmlns:p14="http://schemas.microsoft.com/office/powerpoint/2010/main" val="91465442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66D042D-A3D8-48E2-930A-3D72371DB11D}" type="slidenum">
              <a:rPr lang="tr-TR" altLang="tr-TR" smtClean="0"/>
              <a:pPr>
                <a:defRPr/>
              </a:pPr>
              <a:t>‹#›</a:t>
            </a:fld>
            <a:endParaRPr lang="tr-TR" alt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025139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D6B52550-BD52-488E-BFAB-7A4D05138055}" type="slidenum">
              <a:rPr lang="tr-TR" altLang="tr-TR" smtClean="0"/>
              <a:pPr>
                <a:defRPr/>
              </a:pPr>
              <a:t>‹#›</a:t>
            </a:fld>
            <a:endParaRPr lang="tr-TR" altLang="tr-TR"/>
          </a:p>
        </p:txBody>
      </p:sp>
    </p:spTree>
    <p:extLst>
      <p:ext uri="{BB962C8B-B14F-4D97-AF65-F5344CB8AC3E}">
        <p14:creationId xmlns:p14="http://schemas.microsoft.com/office/powerpoint/2010/main" val="3957493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CCADB960-CEDC-4337-AEED-1979AD4655DC}" type="slidenum">
              <a:rPr lang="tr-TR" altLang="tr-TR" smtClean="0"/>
              <a:pPr>
                <a:defRPr/>
              </a:pPr>
              <a:t>‹#›</a:t>
            </a:fld>
            <a:endParaRPr lang="tr-TR" altLang="tr-TR"/>
          </a:p>
        </p:txBody>
      </p:sp>
    </p:spTree>
    <p:extLst>
      <p:ext uri="{BB962C8B-B14F-4D97-AF65-F5344CB8AC3E}">
        <p14:creationId xmlns:p14="http://schemas.microsoft.com/office/powerpoint/2010/main" val="387166105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FC61EBCF-F20D-4F8A-A1CB-270DA5214C27}" type="slidenum">
              <a:rPr lang="tr-TR" altLang="tr-TR" smtClean="0"/>
              <a:pPr>
                <a:defRPr/>
              </a:pPr>
              <a:t>‹#›</a:t>
            </a:fld>
            <a:endParaRPr lang="tr-TR" altLang="tr-TR"/>
          </a:p>
        </p:txBody>
      </p:sp>
    </p:spTree>
    <p:extLst>
      <p:ext uri="{BB962C8B-B14F-4D97-AF65-F5344CB8AC3E}">
        <p14:creationId xmlns:p14="http://schemas.microsoft.com/office/powerpoint/2010/main" val="237786132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8881D61D-754A-434B-8171-293CE4B0BB56}" type="slidenum">
              <a:rPr lang="tr-TR" altLang="tr-TR" smtClean="0"/>
              <a:pPr>
                <a:defRPr/>
              </a:pPr>
              <a:t>‹#›</a:t>
            </a:fld>
            <a:endParaRPr lang="tr-TR" altLang="tr-TR"/>
          </a:p>
        </p:txBody>
      </p:sp>
    </p:spTree>
    <p:extLst>
      <p:ext uri="{BB962C8B-B14F-4D97-AF65-F5344CB8AC3E}">
        <p14:creationId xmlns:p14="http://schemas.microsoft.com/office/powerpoint/2010/main" val="353325908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7A86EC83-BFD1-4864-83A4-9E59938F3BB6}" type="slidenum">
              <a:rPr lang="tr-TR" altLang="tr-TR" smtClean="0"/>
              <a:pPr>
                <a:defRPr/>
              </a:pPr>
              <a:t>‹#›</a:t>
            </a:fld>
            <a:endParaRPr lang="tr-TR" altLang="tr-TR"/>
          </a:p>
        </p:txBody>
      </p:sp>
    </p:spTree>
    <p:extLst>
      <p:ext uri="{BB962C8B-B14F-4D97-AF65-F5344CB8AC3E}">
        <p14:creationId xmlns:p14="http://schemas.microsoft.com/office/powerpoint/2010/main" val="10891430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940D38BC-AD22-4633-86D5-B8FD0DA9BB26}" type="slidenum">
              <a:rPr lang="tr-TR" altLang="tr-TR" smtClean="0"/>
              <a:pPr>
                <a:defRPr/>
              </a:pPr>
              <a:t>‹#›</a:t>
            </a:fld>
            <a:endParaRPr lang="tr-TR" altLang="tr-TR"/>
          </a:p>
        </p:txBody>
      </p:sp>
    </p:spTree>
    <p:extLst>
      <p:ext uri="{BB962C8B-B14F-4D97-AF65-F5344CB8AC3E}">
        <p14:creationId xmlns:p14="http://schemas.microsoft.com/office/powerpoint/2010/main" val="69010524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05743026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9A18E75E-B053-4F11-960D-DD2760E56268}" type="slidenum">
              <a:rPr lang="tr-TR" altLang="tr-TR" smtClean="0"/>
              <a:pPr>
                <a:defRPr/>
              </a:pPr>
              <a:t>‹#›</a:t>
            </a:fld>
            <a:endParaRPr lang="tr-TR" altLang="tr-TR"/>
          </a:p>
        </p:txBody>
      </p:sp>
    </p:spTree>
    <p:extLst>
      <p:ext uri="{BB962C8B-B14F-4D97-AF65-F5344CB8AC3E}">
        <p14:creationId xmlns:p14="http://schemas.microsoft.com/office/powerpoint/2010/main" val="59934142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Özel Düzen">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12771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457200"/>
            <a:ext cx="8229600" cy="1371600"/>
          </a:xfrm>
        </p:spPr>
        <p:txBody>
          <a:bodyPr/>
          <a:lstStyle/>
          <a:p>
            <a:r>
              <a:rPr lang="tr-TR" smtClean="0"/>
              <a:t>Click to edit Master title style</a:t>
            </a:r>
            <a:endParaRPr lang="en-US"/>
          </a:p>
        </p:txBody>
      </p:sp>
      <p:sp>
        <p:nvSpPr>
          <p:cNvPr id="3" name="Content Placeholder 2"/>
          <p:cNvSpPr>
            <a:spLocks noGrp="1"/>
          </p:cNvSpPr>
          <p:nvPr>
            <p:ph sz="quarter" idx="1"/>
          </p:nvPr>
        </p:nvSpPr>
        <p:spPr>
          <a:xfrm>
            <a:off x="457200" y="1981200"/>
            <a:ext cx="4038600" cy="1866900"/>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quarter" idx="2"/>
          </p:nvPr>
        </p:nvSpPr>
        <p:spPr>
          <a:xfrm>
            <a:off x="4648200" y="1981200"/>
            <a:ext cx="4038600" cy="1866900"/>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Content Placeholder 4"/>
          <p:cNvSpPr>
            <a:spLocks noGrp="1"/>
          </p:cNvSpPr>
          <p:nvPr>
            <p:ph sz="quarter" idx="3"/>
          </p:nvPr>
        </p:nvSpPr>
        <p:spPr>
          <a:xfrm>
            <a:off x="457200" y="4000500"/>
            <a:ext cx="4038600" cy="1866900"/>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Content Placeholder 5"/>
          <p:cNvSpPr>
            <a:spLocks noGrp="1"/>
          </p:cNvSpPr>
          <p:nvPr>
            <p:ph sz="quarter" idx="4"/>
          </p:nvPr>
        </p:nvSpPr>
        <p:spPr>
          <a:xfrm>
            <a:off x="4648200" y="4000500"/>
            <a:ext cx="4038600" cy="1866900"/>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tr-TR"/>
          </a:p>
        </p:txBody>
      </p:sp>
      <p:sp>
        <p:nvSpPr>
          <p:cNvPr id="8" name="Rectangle 3"/>
          <p:cNvSpPr>
            <a:spLocks noGrp="1" noChangeArrowheads="1"/>
          </p:cNvSpPr>
          <p:nvPr>
            <p:ph type="sldNum" sz="quarter" idx="11"/>
          </p:nvPr>
        </p:nvSpPr>
        <p:spPr>
          <a:ln/>
        </p:spPr>
        <p:txBody>
          <a:bodyPr/>
          <a:lstStyle>
            <a:lvl1pPr>
              <a:defRPr/>
            </a:lvl1pPr>
          </a:lstStyle>
          <a:p>
            <a:pPr>
              <a:defRPr/>
            </a:pPr>
            <a:fld id="{AB017D2C-3B59-4942-875B-AA92F803B0DC}" type="slidenum">
              <a:rPr lang="tr-TR"/>
              <a:pPr>
                <a:defRPr/>
              </a:pPr>
              <a:t>‹#›</a:t>
            </a:fld>
            <a:endParaRPr lang="tr-TR"/>
          </a:p>
        </p:txBody>
      </p:sp>
      <p:sp>
        <p:nvSpPr>
          <p:cNvPr id="9" name="Rectangle 16"/>
          <p:cNvSpPr>
            <a:spLocks noGrp="1" noChangeArrowheads="1"/>
          </p:cNvSpPr>
          <p:nvPr>
            <p:ph type="dt" sz="half" idx="12"/>
          </p:nvPr>
        </p:nvSpPr>
        <p:spPr>
          <a:ln/>
        </p:spPr>
        <p:txBody>
          <a:bodyPr/>
          <a:lstStyle>
            <a:lvl1pPr>
              <a:defRPr/>
            </a:lvl1pPr>
          </a:lstStyle>
          <a:p>
            <a:pPr>
              <a:defRPr/>
            </a:pPr>
            <a:endParaRPr lang="tr-TR"/>
          </a:p>
        </p:txBody>
      </p:sp>
    </p:spTree>
    <p:extLst>
      <p:ext uri="{BB962C8B-B14F-4D97-AF65-F5344CB8AC3E}">
        <p14:creationId xmlns:p14="http://schemas.microsoft.com/office/powerpoint/2010/main" val="3372883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pPr/>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181169"/>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ransition>
    <p:wipe dir="r"/>
  </p:transition>
  <p:timing>
    <p:tnLst>
      <p:par>
        <p:cTn id="1" dur="indefinite" restart="never" nodeType="tmRoot"/>
      </p:par>
    </p:tnLst>
  </p:timing>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5" name="Dikdörtgen 2"/>
          <p:cNvSpPr>
            <a:spLocks noChangeArrowheads="1"/>
          </p:cNvSpPr>
          <p:nvPr/>
        </p:nvSpPr>
        <p:spPr bwMode="auto">
          <a:xfrm>
            <a:off x="539552" y="548680"/>
            <a:ext cx="77768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defTabSz="457200">
              <a:defRPr>
                <a:solidFill>
                  <a:schemeClr val="tx1"/>
                </a:solidFill>
                <a:latin typeface="Arial" pitchFamily="34" charset="0"/>
                <a:cs typeface="Arial" pitchFamily="34" charset="0"/>
              </a:defRPr>
            </a:lvl1pPr>
            <a:lvl2pPr marL="742950" indent="-285750" defTabSz="457200">
              <a:defRPr>
                <a:solidFill>
                  <a:schemeClr val="tx1"/>
                </a:solidFill>
                <a:latin typeface="Arial" pitchFamily="34" charset="0"/>
                <a:cs typeface="Arial" pitchFamily="34" charset="0"/>
              </a:defRPr>
            </a:lvl2pPr>
            <a:lvl3pPr marL="1143000" indent="-228600" defTabSz="457200">
              <a:defRPr>
                <a:solidFill>
                  <a:schemeClr val="tx1"/>
                </a:solidFill>
                <a:latin typeface="Arial" pitchFamily="34" charset="0"/>
                <a:cs typeface="Arial" pitchFamily="34" charset="0"/>
              </a:defRPr>
            </a:lvl3pPr>
            <a:lvl4pPr marL="1600200" indent="-228600" defTabSz="457200">
              <a:defRPr>
                <a:solidFill>
                  <a:schemeClr val="tx1"/>
                </a:solidFill>
                <a:latin typeface="Arial" pitchFamily="34" charset="0"/>
                <a:cs typeface="Arial" pitchFamily="34" charset="0"/>
              </a:defRPr>
            </a:lvl4pPr>
            <a:lvl5pPr marL="2057400" indent="-228600" defTabSz="4572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0" indent="0" algn="ctr" eaLnBrk="0" fontAlgn="base" hangingPunct="0">
              <a:spcBef>
                <a:spcPct val="0"/>
              </a:spcBef>
              <a:spcAft>
                <a:spcPct val="0"/>
              </a:spcAft>
            </a:pPr>
            <a:r>
              <a:rPr lang="tr-TR" altLang="tr-TR" sz="2800" b="1" dirty="0" smtClean="0"/>
              <a:t>ÇANKAYA ÜNİVERSİTESİ</a:t>
            </a:r>
            <a:endParaRPr lang="en-US" altLang="tr-TR" sz="2800" b="1" dirty="0" smtClean="0"/>
          </a:p>
        </p:txBody>
      </p:sp>
      <p:sp>
        <p:nvSpPr>
          <p:cNvPr id="2" name="Metin kutusu 1"/>
          <p:cNvSpPr txBox="1"/>
          <p:nvPr/>
        </p:nvSpPr>
        <p:spPr>
          <a:xfrm>
            <a:off x="1979712" y="2852936"/>
            <a:ext cx="5147884" cy="1231106"/>
          </a:xfrm>
          <a:prstGeom prst="rect">
            <a:avLst/>
          </a:prstGeom>
          <a:noFill/>
        </p:spPr>
        <p:txBody>
          <a:bodyPr wrap="none" rtlCol="0">
            <a:spAutoFit/>
          </a:bodyPr>
          <a:lstStyle/>
          <a:p>
            <a:pPr algn="ctr" eaLnBrk="0" fontAlgn="base" hangingPunct="0">
              <a:spcBef>
                <a:spcPct val="0"/>
              </a:spcBef>
              <a:spcAft>
                <a:spcPct val="0"/>
              </a:spcAft>
            </a:pPr>
            <a:r>
              <a:rPr lang="tr-TR" sz="2800" b="1" dirty="0"/>
              <a:t>TEMEL </a:t>
            </a:r>
          </a:p>
          <a:p>
            <a:pPr algn="ctr" eaLnBrk="0" fontAlgn="base" hangingPunct="0">
              <a:spcBef>
                <a:spcPct val="0"/>
              </a:spcBef>
              <a:spcAft>
                <a:spcPct val="0"/>
              </a:spcAft>
            </a:pPr>
            <a:r>
              <a:rPr lang="tr-TR" sz="2800" b="1" dirty="0"/>
              <a:t>İŞ SAĞLIĞI ve GÜVENLİĞİ EĞİTİMİ</a:t>
            </a:r>
            <a:endParaRPr lang="en-US" altLang="tr-TR" sz="2800" b="1" dirty="0"/>
          </a:p>
          <a:p>
            <a:endParaRPr lang="tr-TR" dirty="0"/>
          </a:p>
        </p:txBody>
      </p:sp>
      <p:pic>
        <p:nvPicPr>
          <p:cNvPr id="6" name="Resim 5" descr="C:\Users\Aykut Çakır\AppData\Local\Microsoft\Windows\INetCache\Content.Outlook\WA3ZYG1Q\çankaya yeni logo.png"/>
          <p:cNvPicPr/>
          <p:nvPr/>
        </p:nvPicPr>
        <p:blipFill>
          <a:blip r:embed="rId3">
            <a:extLst>
              <a:ext uri="{28A0092B-C50C-407E-A947-70E740481C1C}">
                <a14:useLocalDpi xmlns:a14="http://schemas.microsoft.com/office/drawing/2010/main" val="0"/>
              </a:ext>
            </a:extLst>
          </a:blip>
          <a:srcRect/>
          <a:stretch>
            <a:fillRect/>
          </a:stretch>
        </p:blipFill>
        <p:spPr bwMode="auto">
          <a:xfrm>
            <a:off x="2343716" y="4559096"/>
            <a:ext cx="4410075" cy="1133475"/>
          </a:xfrm>
          <a:prstGeom prst="rect">
            <a:avLst/>
          </a:prstGeom>
          <a:noFill/>
          <a:ln>
            <a:noFill/>
          </a:ln>
        </p:spPr>
      </p:pic>
    </p:spTree>
    <p:extLst>
      <p:ext uri="{BB962C8B-B14F-4D97-AF65-F5344CB8AC3E}">
        <p14:creationId xmlns:p14="http://schemas.microsoft.com/office/powerpoint/2010/main" val="3546094148"/>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0"/>
          <p:cNvSpPr>
            <a:spLocks noGrp="1" noChangeArrowheads="1"/>
          </p:cNvSpPr>
          <p:nvPr>
            <p:ph type="title" sz="quarter"/>
          </p:nvPr>
        </p:nvSpPr>
        <p:spPr>
          <a:xfrm>
            <a:off x="642910" y="1018277"/>
            <a:ext cx="8001056" cy="609353"/>
          </a:xfrm>
          <a:ln w="9525">
            <a:noFill/>
          </a:ln>
        </p:spPr>
        <p:style>
          <a:lnRef idx="2">
            <a:schemeClr val="dk1"/>
          </a:lnRef>
          <a:fillRef idx="1">
            <a:schemeClr val="lt1"/>
          </a:fillRef>
          <a:effectRef idx="0">
            <a:schemeClr val="dk1"/>
          </a:effectRef>
          <a:fontRef idx="minor">
            <a:schemeClr val="dk1"/>
          </a:fontRef>
        </p:style>
        <p:txBody>
          <a:bodyPr>
            <a:noAutofit/>
          </a:bodyPr>
          <a:lstStyle/>
          <a:p>
            <a:pPr algn="just" eaLnBrk="1" hangingPunct="1">
              <a:lnSpc>
                <a:spcPct val="150000"/>
              </a:lnSpc>
            </a:pPr>
            <a:r>
              <a:rPr lang="tr-TR" sz="3600" b="1" dirty="0" smtClean="0">
                <a:solidFill>
                  <a:schemeClr val="tx1"/>
                </a:solidFill>
                <a:latin typeface="Comic Sans MS" panose="030F0702030302020204" pitchFamily="66" charset="0"/>
                <a:cs typeface="Arial" panose="020B0604020202020204" pitchFamily="34" charset="0"/>
              </a:rPr>
              <a:t>Yasaklayıcı </a:t>
            </a:r>
            <a:r>
              <a:rPr lang="tr-TR" sz="3600" b="1" dirty="0" smtClean="0">
                <a:solidFill>
                  <a:sysClr val="windowText" lastClr="000000"/>
                </a:solidFill>
                <a:latin typeface="Comic Sans MS" panose="030F0702030302020204" pitchFamily="66" charset="0"/>
                <a:cs typeface="Arial" panose="020B0604020202020204" pitchFamily="34" charset="0"/>
              </a:rPr>
              <a:t>İşaretler</a:t>
            </a:r>
            <a:r>
              <a:rPr lang="tr-TR" sz="3600" b="1" dirty="0" smtClean="0">
                <a:solidFill>
                  <a:schemeClr val="tx1"/>
                </a:solidFill>
                <a:latin typeface="Comic Sans MS" panose="030F0702030302020204" pitchFamily="66" charset="0"/>
                <a:cs typeface="Arial" panose="020B0604020202020204" pitchFamily="34" charset="0"/>
              </a:rPr>
              <a:t> -2</a:t>
            </a:r>
          </a:p>
        </p:txBody>
      </p:sp>
      <p:pic>
        <p:nvPicPr>
          <p:cNvPr id="48130" name="Picture 2"/>
          <p:cNvPicPr>
            <a:picLocks noChangeAspect="1" noChangeArrowheads="1"/>
          </p:cNvPicPr>
          <p:nvPr/>
        </p:nvPicPr>
        <p:blipFill>
          <a:blip r:embed="rId2" cstate="print"/>
          <a:srcRect/>
          <a:stretch>
            <a:fillRect/>
          </a:stretch>
        </p:blipFill>
        <p:spPr bwMode="auto">
          <a:xfrm>
            <a:off x="642910" y="1772816"/>
            <a:ext cx="8001056" cy="4464496"/>
          </a:xfrm>
          <a:prstGeom prst="rect">
            <a:avLst/>
          </a:prstGeom>
          <a:noFill/>
          <a:ln w="9525">
            <a:noFill/>
            <a:miter lim="800000"/>
            <a:headEnd/>
            <a:tailEnd/>
          </a:ln>
        </p:spPr>
      </p:pic>
    </p:spTree>
    <p:extLst>
      <p:ext uri="{BB962C8B-B14F-4D97-AF65-F5344CB8AC3E}">
        <p14:creationId xmlns:p14="http://schemas.microsoft.com/office/powerpoint/2010/main" val="2175121628"/>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11560" y="620688"/>
            <a:ext cx="8001056" cy="828092"/>
          </a:xfrm>
          <a:ln w="9525">
            <a:noFill/>
          </a:ln>
        </p:spPr>
        <p:style>
          <a:lnRef idx="2">
            <a:schemeClr val="dk1"/>
          </a:lnRef>
          <a:fillRef idx="1">
            <a:schemeClr val="lt1"/>
          </a:fillRef>
          <a:effectRef idx="0">
            <a:schemeClr val="dk1"/>
          </a:effectRef>
          <a:fontRef idx="minor">
            <a:schemeClr val="dk1"/>
          </a:fontRef>
        </p:style>
        <p:txBody>
          <a:bodyPr>
            <a:normAutofit fontScale="90000"/>
          </a:bodyPr>
          <a:lstStyle/>
          <a:p>
            <a:pPr algn="ctr" eaLnBrk="1" hangingPunct="1">
              <a:lnSpc>
                <a:spcPct val="150000"/>
              </a:lnSpc>
            </a:pPr>
            <a:r>
              <a:rPr lang="tr-TR" sz="3600" b="1" dirty="0" smtClean="0">
                <a:ln w="0"/>
                <a:solidFill>
                  <a:schemeClr val="tx1"/>
                </a:solidFill>
                <a:latin typeface="Comic Sans MS" panose="030F0702030302020204" pitchFamily="66" charset="0"/>
                <a:cs typeface="Arial" panose="020B0604020202020204" pitchFamily="34" charset="0"/>
              </a:rPr>
              <a:t>Uyarı İşaretleri </a:t>
            </a:r>
          </a:p>
        </p:txBody>
      </p:sp>
      <p:sp>
        <p:nvSpPr>
          <p:cNvPr id="35843" name="Rectangle 3"/>
          <p:cNvSpPr>
            <a:spLocks noGrp="1" noChangeArrowheads="1"/>
          </p:cNvSpPr>
          <p:nvPr>
            <p:ph idx="1"/>
          </p:nvPr>
        </p:nvSpPr>
        <p:spPr>
          <a:xfrm>
            <a:off x="642910" y="1988840"/>
            <a:ext cx="8001056" cy="4525963"/>
          </a:xfrm>
          <a:noFill/>
          <a:ln w="9525">
            <a:noFill/>
          </a:ln>
        </p:spPr>
        <p:txBody>
          <a:bodyPr>
            <a:normAutofit/>
          </a:bodyPr>
          <a:lstStyle/>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Üçgen şeklinde  </a:t>
            </a: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Sarı zemin üzerine </a:t>
            </a:r>
            <a:r>
              <a:rPr lang="tr-TR" sz="2800" b="1" u="sng" dirty="0" smtClean="0">
                <a:solidFill>
                  <a:schemeClr val="tx1"/>
                </a:solidFill>
                <a:latin typeface="Comic Sans MS" panose="030F0702030302020204" pitchFamily="66" charset="0"/>
                <a:cs typeface="Arial" panose="020B0604020202020204" pitchFamily="34" charset="0"/>
              </a:rPr>
              <a:t>siyah </a:t>
            </a:r>
            <a:r>
              <a:rPr lang="tr-TR" sz="2800" b="1" u="sng" dirty="0" err="1" smtClean="0">
                <a:solidFill>
                  <a:schemeClr val="tx1"/>
                </a:solidFill>
                <a:latin typeface="Comic Sans MS" panose="030F0702030302020204" pitchFamily="66" charset="0"/>
                <a:cs typeface="Arial" panose="020B0604020202020204" pitchFamily="34" charset="0"/>
              </a:rPr>
              <a:t>piktogram</a:t>
            </a:r>
            <a:r>
              <a:rPr lang="tr-TR" sz="2800" b="1" u="sng" dirty="0" smtClean="0">
                <a:solidFill>
                  <a:schemeClr val="tx1"/>
                </a:solidFill>
                <a:latin typeface="Comic Sans MS" panose="030F0702030302020204" pitchFamily="66" charset="0"/>
                <a:cs typeface="Arial" panose="020B0604020202020204" pitchFamily="34" charset="0"/>
              </a:rPr>
              <a:t>, siyah çerçeve</a:t>
            </a:r>
            <a:r>
              <a:rPr lang="tr-TR" sz="2800" u="sng" dirty="0" smtClean="0">
                <a:solidFill>
                  <a:schemeClr val="tx1"/>
                </a:solidFill>
                <a:latin typeface="Comic Sans MS" panose="030F0702030302020204" pitchFamily="66" charset="0"/>
                <a:cs typeface="Arial" panose="020B0604020202020204" pitchFamily="34" charset="0"/>
              </a:rPr>
              <a:t> </a:t>
            </a:r>
            <a:r>
              <a:rPr lang="tr-TR" sz="2800" dirty="0" smtClean="0">
                <a:solidFill>
                  <a:schemeClr val="tx1"/>
                </a:solidFill>
                <a:latin typeface="Comic Sans MS" panose="030F0702030302020204" pitchFamily="66" charset="0"/>
                <a:cs typeface="Arial" panose="020B0604020202020204" pitchFamily="34" charset="0"/>
              </a:rPr>
              <a:t>olmalıdır</a:t>
            </a:r>
            <a:r>
              <a:rPr lang="tr-TR" sz="2800" dirty="0" smtClean="0">
                <a:solidFill>
                  <a:schemeClr val="tx1"/>
                </a:solidFill>
                <a:latin typeface="Comic Sans MS" panose="030F0702030302020204" pitchFamily="66" charset="0"/>
                <a:cs typeface="Arial" panose="020B0604020202020204" pitchFamily="34" charset="0"/>
              </a:rPr>
              <a:t>.</a:t>
            </a:r>
            <a:endParaRPr lang="tr-TR" sz="2800" dirty="0" smtClean="0">
              <a:solidFill>
                <a:schemeClr val="tx1"/>
              </a:solidFill>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4272532278"/>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39552" y="620688"/>
            <a:ext cx="8001056" cy="840452"/>
          </a:xfrm>
          <a:prstGeom prst="rect">
            <a:avLst/>
          </a:prstGeom>
          <a:ln w="9525" cap="flat" cmpd="sng" algn="ctr">
            <a:noFill/>
            <a:prstDash val="solid"/>
          </a:ln>
        </p:spPr>
        <p:style>
          <a:lnRef idx="2">
            <a:schemeClr val="dk1"/>
          </a:lnRef>
          <a:fillRef idx="1">
            <a:schemeClr val="lt1"/>
          </a:fillRef>
          <a:effectRef idx="0">
            <a:schemeClr val="dk1"/>
          </a:effectRef>
          <a:fontRef idx="minor">
            <a:schemeClr val="dk1"/>
          </a:fontRef>
        </p:style>
        <p:txBody>
          <a:bodyPr>
            <a:normAutofit fontScale="97500"/>
          </a:bodyPr>
          <a:lstStyle/>
          <a:p>
            <a:pPr lvl="0" algn="ctr">
              <a:spcBef>
                <a:spcPct val="0"/>
              </a:spcBef>
              <a:defRPr/>
            </a:pPr>
            <a:r>
              <a:rPr lang="tr-TR" sz="3600" b="1" dirty="0">
                <a:ln w="0"/>
                <a:solidFill>
                  <a:srgbClr val="FFFF00"/>
                </a:solidFill>
                <a:latin typeface="Arial" panose="020B0604020202020204" pitchFamily="34" charset="0"/>
                <a:cs typeface="Arial" panose="020B0604020202020204" pitchFamily="34" charset="0"/>
              </a:rPr>
              <a:t>Uyarı İşaretleri </a:t>
            </a:r>
            <a:endParaRPr kumimoji="0" lang="tr-TR" sz="3600" b="0" i="0" u="none" strike="noStrike" kern="1200" cap="none" spc="0" normalizeH="0" baseline="0" noProof="0" dirty="0" smtClean="0">
              <a:ln>
                <a:solidFill>
                  <a:schemeClr val="tx1"/>
                </a:solidFill>
              </a:ln>
              <a:solidFill>
                <a:srgbClr val="FFFF00"/>
              </a:solidFill>
              <a:effectLst/>
              <a:uLnTx/>
              <a:uFillTx/>
              <a:latin typeface="Arial" panose="020B0604020202020204" pitchFamily="34" charset="0"/>
              <a:cs typeface="Arial" panose="020B0604020202020204" pitchFamily="34" charset="0"/>
            </a:endParaRPr>
          </a:p>
        </p:txBody>
      </p:sp>
      <p:pic>
        <p:nvPicPr>
          <p:cNvPr id="3104" name="Picture 32"/>
          <p:cNvPicPr>
            <a:picLocks noChangeAspect="1" noChangeArrowheads="1"/>
          </p:cNvPicPr>
          <p:nvPr/>
        </p:nvPicPr>
        <p:blipFill>
          <a:blip r:embed="rId2" cstate="print"/>
          <a:srcRect/>
          <a:stretch>
            <a:fillRect/>
          </a:stretch>
        </p:blipFill>
        <p:spPr bwMode="auto">
          <a:xfrm>
            <a:off x="467544" y="1484784"/>
            <a:ext cx="8001056" cy="4464496"/>
          </a:xfrm>
          <a:prstGeom prst="rect">
            <a:avLst/>
          </a:prstGeom>
          <a:noFill/>
          <a:ln w="9525">
            <a:noFill/>
            <a:miter lim="800000"/>
            <a:headEnd/>
            <a:tailEnd/>
          </a:ln>
        </p:spPr>
      </p:pic>
    </p:spTree>
    <p:extLst>
      <p:ext uri="{BB962C8B-B14F-4D97-AF65-F5344CB8AC3E}">
        <p14:creationId xmlns:p14="http://schemas.microsoft.com/office/powerpoint/2010/main" val="851146036"/>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642910" y="1052736"/>
            <a:ext cx="8001056" cy="720080"/>
          </a:xfrm>
          <a:prstGeom prst="rect">
            <a:avLst/>
          </a:prstGeom>
          <a:ln w="9525" cap="flat" cmpd="sng" algn="ctr">
            <a:noFill/>
            <a:prstDash val="solid"/>
          </a:ln>
        </p:spPr>
        <p:style>
          <a:lnRef idx="2">
            <a:schemeClr val="dk1"/>
          </a:lnRef>
          <a:fillRef idx="1">
            <a:schemeClr val="lt1"/>
          </a:fillRef>
          <a:effectRef idx="0">
            <a:schemeClr val="dk1"/>
          </a:effectRef>
          <a:fontRef idx="minor">
            <a:schemeClr val="dk1"/>
          </a:fontRef>
        </p:style>
        <p:txBody>
          <a:bodyPr>
            <a:normAutofit fontScale="97500"/>
          </a:bodyPr>
          <a:lstStyle/>
          <a:p>
            <a:pPr lvl="0" algn="ctr">
              <a:spcBef>
                <a:spcPct val="0"/>
              </a:spcBef>
              <a:defRPr/>
            </a:pPr>
            <a:r>
              <a:rPr lang="tr-TR" sz="3600" b="1" dirty="0">
                <a:ln w="0"/>
                <a:solidFill>
                  <a:schemeClr val="tx1"/>
                </a:solidFill>
                <a:latin typeface="Arial" panose="020B0604020202020204" pitchFamily="34" charset="0"/>
                <a:cs typeface="Arial" panose="020B0604020202020204" pitchFamily="34" charset="0"/>
              </a:rPr>
              <a:t>Uyarı İşaretleri </a:t>
            </a:r>
            <a:r>
              <a:rPr lang="tr-TR" sz="3600" b="1" dirty="0" smtClean="0">
                <a:ln w="0"/>
                <a:solidFill>
                  <a:schemeClr val="tx1"/>
                </a:solidFill>
                <a:latin typeface="Arial" panose="020B0604020202020204" pitchFamily="34" charset="0"/>
                <a:cs typeface="Arial" panose="020B0604020202020204" pitchFamily="34" charset="0"/>
              </a:rPr>
              <a:t>-3</a:t>
            </a:r>
            <a:endParaRPr kumimoji="0" lang="tr-TR" sz="3600" b="0" i="0" u="none" strike="noStrike" kern="1200" cap="none" spc="0" normalizeH="0" baseline="0" noProof="0" dirty="0" smtClean="0">
              <a:ln>
                <a:solidFill>
                  <a:schemeClr val="tx1"/>
                </a:solidFill>
              </a:ln>
              <a:solidFill>
                <a:schemeClr val="tx1"/>
              </a:solidFill>
              <a:effectLst/>
              <a:uLnTx/>
              <a:uFillTx/>
              <a:latin typeface="Arial" panose="020B0604020202020204" pitchFamily="34" charset="0"/>
              <a:cs typeface="Arial" panose="020B0604020202020204" pitchFamily="34" charset="0"/>
            </a:endParaRPr>
          </a:p>
        </p:txBody>
      </p:sp>
      <p:pic>
        <p:nvPicPr>
          <p:cNvPr id="4128" name="Picture 32"/>
          <p:cNvPicPr>
            <a:picLocks noChangeAspect="1" noChangeArrowheads="1"/>
          </p:cNvPicPr>
          <p:nvPr/>
        </p:nvPicPr>
        <p:blipFill>
          <a:blip r:embed="rId2" cstate="print"/>
          <a:srcRect/>
          <a:stretch>
            <a:fillRect/>
          </a:stretch>
        </p:blipFill>
        <p:spPr bwMode="auto">
          <a:xfrm>
            <a:off x="683568" y="1916832"/>
            <a:ext cx="7960398" cy="4320480"/>
          </a:xfrm>
          <a:prstGeom prst="rect">
            <a:avLst/>
          </a:prstGeom>
          <a:noFill/>
          <a:ln w="9525">
            <a:noFill/>
            <a:miter lim="800000"/>
            <a:headEnd/>
            <a:tailEnd/>
          </a:ln>
        </p:spPr>
      </p:pic>
    </p:spTree>
    <p:extLst>
      <p:ext uri="{BB962C8B-B14F-4D97-AF65-F5344CB8AC3E}">
        <p14:creationId xmlns:p14="http://schemas.microsoft.com/office/powerpoint/2010/main" val="371366046"/>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23528" y="404664"/>
            <a:ext cx="8640960" cy="1152128"/>
          </a:xfrm>
          <a:ln w="9525">
            <a:no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eaLnBrk="1" hangingPunct="1">
              <a:lnSpc>
                <a:spcPct val="150000"/>
              </a:lnSpc>
            </a:pPr>
            <a:r>
              <a:rPr lang="tr-TR" dirty="0" smtClean="0">
                <a:solidFill>
                  <a:schemeClr val="tx1"/>
                </a:solidFill>
                <a:latin typeface="Comic Sans MS" panose="030F0702030302020204" pitchFamily="66" charset="0"/>
              </a:rPr>
              <a:t/>
            </a:r>
            <a:br>
              <a:rPr lang="tr-TR" dirty="0" smtClean="0">
                <a:solidFill>
                  <a:schemeClr val="tx1"/>
                </a:solidFill>
                <a:latin typeface="Comic Sans MS" panose="030F0702030302020204" pitchFamily="66" charset="0"/>
              </a:rPr>
            </a:br>
            <a:r>
              <a:rPr lang="tr-TR" sz="4000" b="1" dirty="0" smtClean="0">
                <a:solidFill>
                  <a:schemeClr val="tx1"/>
                </a:solidFill>
                <a:latin typeface="Comic Sans MS" panose="030F0702030302020204" pitchFamily="66" charset="0"/>
                <a:cs typeface="Arial" panose="020B0604020202020204" pitchFamily="34" charset="0"/>
              </a:rPr>
              <a:t>Acil Çıkış ve İlk Yardım İşaretleri </a:t>
            </a:r>
            <a:endParaRPr lang="tr-TR" sz="4200" dirty="0" smtClean="0">
              <a:solidFill>
                <a:schemeClr val="tx1"/>
              </a:solidFill>
              <a:latin typeface="Comic Sans MS" panose="030F0702030302020204" pitchFamily="66" charset="0"/>
              <a:cs typeface="Arial" panose="020B0604020202020204" pitchFamily="34" charset="0"/>
            </a:endParaRPr>
          </a:p>
        </p:txBody>
      </p:sp>
      <p:sp>
        <p:nvSpPr>
          <p:cNvPr id="46083" name="Rectangle 3"/>
          <p:cNvSpPr>
            <a:spLocks noGrp="1" noChangeArrowheads="1"/>
          </p:cNvSpPr>
          <p:nvPr>
            <p:ph idx="1"/>
          </p:nvPr>
        </p:nvSpPr>
        <p:spPr>
          <a:xfrm>
            <a:off x="530942" y="2234275"/>
            <a:ext cx="8001056" cy="3849291"/>
          </a:xfrm>
          <a:solidFill>
            <a:schemeClr val="bg1"/>
          </a:solidFill>
          <a:ln w="9525">
            <a:noFill/>
          </a:ln>
        </p:spPr>
        <p:txBody>
          <a:bodyPr>
            <a:normAutofit fontScale="92500"/>
          </a:bodyPr>
          <a:lstStyle/>
          <a:p>
            <a:pPr algn="just" eaLnBrk="1" hangingPunct="1">
              <a:lnSpc>
                <a:spcPct val="150000"/>
              </a:lnSpc>
              <a:buFont typeface="Wingdings" pitchFamily="-104" charset="2"/>
              <a:buNone/>
            </a:pPr>
            <a:r>
              <a:rPr lang="tr-TR" sz="2800" dirty="0" smtClean="0">
                <a:solidFill>
                  <a:schemeClr val="tx1"/>
                </a:solidFill>
                <a:latin typeface="Comic Sans MS" panose="030F0702030302020204" pitchFamily="66" charset="0"/>
                <a:cs typeface="Arial" panose="020B0604020202020204" pitchFamily="34" charset="0"/>
              </a:rPr>
              <a:t>Acil çıkış ve ilkyardım işaretleri</a:t>
            </a:r>
          </a:p>
          <a:p>
            <a:pPr algn="just" eaLnBrk="1" hangingPunct="1">
              <a:lnSpc>
                <a:spcPct val="150000"/>
              </a:lnSpc>
              <a:buFont typeface="Wingdings" pitchFamily="-104" charset="2"/>
              <a:buNone/>
            </a:pPr>
            <a:endParaRPr lang="tr-TR" sz="2800" dirty="0" smtClean="0">
              <a:solidFill>
                <a:schemeClr val="tx1"/>
              </a:solidFill>
              <a:latin typeface="Comic Sans MS" panose="030F0702030302020204" pitchFamily="66" charset="0"/>
              <a:cs typeface="Arial" panose="020B0604020202020204" pitchFamily="34" charset="0"/>
            </a:endParaRPr>
          </a:p>
          <a:p>
            <a:pPr algn="just" eaLnBrk="1" hangingPunct="1">
              <a:lnSpc>
                <a:spcPct val="150000"/>
              </a:lnSpc>
              <a:buFont typeface="Wingdings" pitchFamily="-104" charset="2"/>
              <a:buNone/>
            </a:pPr>
            <a:endParaRPr lang="tr-TR" sz="2800" dirty="0" smtClean="0">
              <a:solidFill>
                <a:schemeClr val="tx1"/>
              </a:solidFill>
              <a:latin typeface="Comic Sans MS" panose="030F0702030302020204" pitchFamily="66" charset="0"/>
              <a:cs typeface="Arial" panose="020B0604020202020204" pitchFamily="34" charset="0"/>
            </a:endParaRP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 Dikdörtgen veya kare biçiminde,</a:t>
            </a: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 Yeşil zemin üzerine </a:t>
            </a:r>
            <a:r>
              <a:rPr lang="tr-TR" sz="2800" b="1" u="sng" dirty="0" smtClean="0">
                <a:solidFill>
                  <a:schemeClr val="tx1"/>
                </a:solidFill>
                <a:latin typeface="Comic Sans MS" panose="030F0702030302020204" pitchFamily="66" charset="0"/>
                <a:cs typeface="Arial" panose="020B0604020202020204" pitchFamily="34" charset="0"/>
              </a:rPr>
              <a:t>beyaz </a:t>
            </a:r>
            <a:r>
              <a:rPr lang="tr-TR" sz="2800" b="1" u="sng" dirty="0" err="1" smtClean="0">
                <a:solidFill>
                  <a:schemeClr val="tx1"/>
                </a:solidFill>
                <a:latin typeface="Comic Sans MS" panose="030F0702030302020204" pitchFamily="66" charset="0"/>
                <a:cs typeface="Arial" panose="020B0604020202020204" pitchFamily="34" charset="0"/>
              </a:rPr>
              <a:t>piktogram</a:t>
            </a:r>
            <a:r>
              <a:rPr lang="tr-TR" sz="2800" b="1" u="sng" dirty="0" smtClean="0">
                <a:solidFill>
                  <a:schemeClr val="tx1"/>
                </a:solidFill>
                <a:latin typeface="Comic Sans MS" panose="030F0702030302020204" pitchFamily="66" charset="0"/>
                <a:cs typeface="Arial" panose="020B0604020202020204" pitchFamily="34" charset="0"/>
              </a:rPr>
              <a:t> </a:t>
            </a:r>
            <a:r>
              <a:rPr lang="tr-TR" sz="2800" dirty="0" smtClean="0">
                <a:solidFill>
                  <a:schemeClr val="tx1"/>
                </a:solidFill>
                <a:latin typeface="Comic Sans MS" panose="030F0702030302020204" pitchFamily="66" charset="0"/>
                <a:cs typeface="Arial" panose="020B0604020202020204" pitchFamily="34" charset="0"/>
              </a:rPr>
              <a:t>olmalıdır.</a:t>
            </a:r>
          </a:p>
          <a:p>
            <a:pPr algn="just" eaLnBrk="1" hangingPunct="1">
              <a:lnSpc>
                <a:spcPct val="150000"/>
              </a:lnSpc>
              <a:buFont typeface="Wingdings" panose="05000000000000000000" pitchFamily="2" charset="2"/>
              <a:buChar char="ü"/>
            </a:pPr>
            <a:endParaRPr lang="tr-TR" sz="2800" dirty="0" smtClean="0">
              <a:solidFill>
                <a:schemeClr val="tx1"/>
              </a:solidFill>
              <a:latin typeface="Comic Sans MS" panose="030F0702030302020204" pitchFamily="66" charset="0"/>
              <a:cs typeface="Arial" panose="020B0604020202020204" pitchFamily="34" charset="0"/>
            </a:endParaRPr>
          </a:p>
        </p:txBody>
      </p:sp>
      <p:sp>
        <p:nvSpPr>
          <p:cNvPr id="4" name="3 Dikdörtgen"/>
          <p:cNvSpPr/>
          <p:nvPr/>
        </p:nvSpPr>
        <p:spPr>
          <a:xfrm>
            <a:off x="1331640" y="2931768"/>
            <a:ext cx="1368152" cy="792088"/>
          </a:xfrm>
          <a:prstGeom prst="rect">
            <a:avLst/>
          </a:prstGeom>
          <a:solidFill>
            <a:srgbClr val="00B05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Dikdörtgen"/>
          <p:cNvSpPr/>
          <p:nvPr/>
        </p:nvSpPr>
        <p:spPr>
          <a:xfrm>
            <a:off x="3583341" y="2931768"/>
            <a:ext cx="1008112" cy="792088"/>
          </a:xfrm>
          <a:prstGeom prst="rect">
            <a:avLst/>
          </a:prstGeom>
          <a:solidFill>
            <a:srgbClr val="00B05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90923566"/>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764704"/>
            <a:ext cx="8001055" cy="646331"/>
          </a:xfrm>
          <a:prstGeom prst="rect">
            <a:avLst/>
          </a:prstGeom>
          <a:ln w="9525">
            <a:noFill/>
          </a:ln>
        </p:spPr>
        <p:txBody>
          <a:bodyPr wrap="square">
            <a:spAutoFit/>
          </a:bodyPr>
          <a:lstStyle/>
          <a:p>
            <a:r>
              <a:rPr lang="tr-TR" sz="3600" b="1" dirty="0">
                <a:solidFill>
                  <a:srgbClr val="00B050"/>
                </a:solidFill>
                <a:latin typeface="Arial" panose="020B0604020202020204" pitchFamily="34" charset="0"/>
                <a:cs typeface="Arial" panose="020B0604020202020204" pitchFamily="34" charset="0"/>
              </a:rPr>
              <a:t>Acil Çıkış ve </a:t>
            </a:r>
            <a:r>
              <a:rPr lang="tr-TR" sz="3600" b="1" dirty="0" smtClean="0">
                <a:solidFill>
                  <a:srgbClr val="00B050"/>
                </a:solidFill>
                <a:latin typeface="Arial" panose="020B0604020202020204" pitchFamily="34" charset="0"/>
                <a:cs typeface="Arial" panose="020B0604020202020204" pitchFamily="34" charset="0"/>
              </a:rPr>
              <a:t>İlk Yardım İşaretleri </a:t>
            </a:r>
            <a:endParaRPr lang="tr-TR" sz="3600" dirty="0">
              <a:solidFill>
                <a:srgbClr val="00B050"/>
              </a:solidFill>
            </a:endParaRPr>
          </a:p>
        </p:txBody>
      </p:sp>
      <p:pic>
        <p:nvPicPr>
          <p:cNvPr id="54273" name="Picture 1"/>
          <p:cNvPicPr>
            <a:picLocks noChangeAspect="1" noChangeArrowheads="1"/>
          </p:cNvPicPr>
          <p:nvPr/>
        </p:nvPicPr>
        <p:blipFill>
          <a:blip r:embed="rId2" cstate="print"/>
          <a:srcRect/>
          <a:stretch>
            <a:fillRect/>
          </a:stretch>
        </p:blipFill>
        <p:spPr bwMode="auto">
          <a:xfrm>
            <a:off x="323528" y="1556792"/>
            <a:ext cx="8001056" cy="4248471"/>
          </a:xfrm>
          <a:prstGeom prst="rect">
            <a:avLst/>
          </a:prstGeom>
          <a:noFill/>
          <a:ln w="9525">
            <a:noFill/>
            <a:miter lim="800000"/>
            <a:headEnd/>
            <a:tailEnd/>
          </a:ln>
        </p:spPr>
      </p:pic>
    </p:spTree>
    <p:extLst>
      <p:ext uri="{BB962C8B-B14F-4D97-AF65-F5344CB8AC3E}">
        <p14:creationId xmlns:p14="http://schemas.microsoft.com/office/powerpoint/2010/main" val="473444695"/>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764704"/>
            <a:ext cx="8001056" cy="646331"/>
          </a:xfrm>
          <a:prstGeom prst="rect">
            <a:avLst/>
          </a:prstGeom>
          <a:ln w="9525">
            <a:noFill/>
          </a:ln>
        </p:spPr>
        <p:txBody>
          <a:bodyPr wrap="square">
            <a:spAutoFit/>
          </a:bodyPr>
          <a:lstStyle/>
          <a:p>
            <a:r>
              <a:rPr lang="tr-TR" sz="3600" b="1" dirty="0">
                <a:solidFill>
                  <a:srgbClr val="00B050"/>
                </a:solidFill>
                <a:latin typeface="Arial" panose="020B0604020202020204" pitchFamily="34" charset="0"/>
                <a:cs typeface="Arial" panose="020B0604020202020204" pitchFamily="34" charset="0"/>
              </a:rPr>
              <a:t>Acil Çıkış ve </a:t>
            </a:r>
            <a:r>
              <a:rPr lang="tr-TR" sz="3600" b="1" dirty="0" smtClean="0">
                <a:solidFill>
                  <a:srgbClr val="00B050"/>
                </a:solidFill>
                <a:latin typeface="Arial" panose="020B0604020202020204" pitchFamily="34" charset="0"/>
                <a:cs typeface="Arial" panose="020B0604020202020204" pitchFamily="34" charset="0"/>
              </a:rPr>
              <a:t>İlk Yardım İşaretleri -3</a:t>
            </a:r>
            <a:endParaRPr lang="tr-TR" sz="3600" dirty="0">
              <a:solidFill>
                <a:srgbClr val="00B050"/>
              </a:solidFill>
            </a:endParaRPr>
          </a:p>
        </p:txBody>
      </p:sp>
      <p:pic>
        <p:nvPicPr>
          <p:cNvPr id="7198" name="Picture 30"/>
          <p:cNvPicPr>
            <a:picLocks noChangeAspect="1" noChangeArrowheads="1"/>
          </p:cNvPicPr>
          <p:nvPr/>
        </p:nvPicPr>
        <p:blipFill>
          <a:blip r:embed="rId2" cstate="print"/>
          <a:srcRect/>
          <a:stretch>
            <a:fillRect/>
          </a:stretch>
        </p:blipFill>
        <p:spPr bwMode="auto">
          <a:xfrm>
            <a:off x="539552" y="1628800"/>
            <a:ext cx="8032406" cy="4355976"/>
          </a:xfrm>
          <a:prstGeom prst="rect">
            <a:avLst/>
          </a:prstGeom>
          <a:noFill/>
          <a:ln w="9525">
            <a:noFill/>
            <a:miter lim="800000"/>
            <a:headEnd/>
            <a:tailEnd/>
          </a:ln>
        </p:spPr>
      </p:pic>
    </p:spTree>
    <p:extLst>
      <p:ext uri="{BB962C8B-B14F-4D97-AF65-F5344CB8AC3E}">
        <p14:creationId xmlns:p14="http://schemas.microsoft.com/office/powerpoint/2010/main" val="3320626"/>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3568" y="836712"/>
            <a:ext cx="8001056" cy="710154"/>
          </a:xfrm>
          <a:ln w="9525">
            <a:noFill/>
          </a:ln>
        </p:spPr>
        <p:style>
          <a:lnRef idx="2">
            <a:schemeClr val="dk1"/>
          </a:lnRef>
          <a:fillRef idx="1">
            <a:schemeClr val="lt1"/>
          </a:fillRef>
          <a:effectRef idx="0">
            <a:schemeClr val="dk1"/>
          </a:effectRef>
          <a:fontRef idx="minor">
            <a:schemeClr val="dk1"/>
          </a:fontRef>
        </p:style>
        <p:txBody>
          <a:bodyPr>
            <a:normAutofit fontScale="90000"/>
          </a:bodyPr>
          <a:lstStyle/>
          <a:p>
            <a:pPr algn="just" eaLnBrk="1" hangingPunct="1">
              <a:lnSpc>
                <a:spcPct val="150000"/>
              </a:lnSpc>
            </a:pPr>
            <a:r>
              <a:rPr lang="tr-TR" sz="3600" b="1" dirty="0" smtClean="0">
                <a:solidFill>
                  <a:schemeClr val="tx1"/>
                </a:solidFill>
                <a:latin typeface="Comic Sans MS" panose="030F0702030302020204" pitchFamily="66" charset="0"/>
                <a:cs typeface="Arial" panose="020B0604020202020204" pitchFamily="34" charset="0"/>
              </a:rPr>
              <a:t>Yangınla Mücadele İşaretleri </a:t>
            </a:r>
          </a:p>
        </p:txBody>
      </p:sp>
      <p:sp>
        <p:nvSpPr>
          <p:cNvPr id="49155" name="Rectangle 3"/>
          <p:cNvSpPr>
            <a:spLocks noGrp="1" noChangeArrowheads="1"/>
          </p:cNvSpPr>
          <p:nvPr>
            <p:ph idx="1"/>
          </p:nvPr>
        </p:nvSpPr>
        <p:spPr>
          <a:xfrm>
            <a:off x="539552" y="1988840"/>
            <a:ext cx="8001056" cy="3960440"/>
          </a:xfrm>
          <a:solidFill>
            <a:schemeClr val="bg1"/>
          </a:solidFill>
          <a:ln w="9525">
            <a:noFill/>
          </a:ln>
        </p:spPr>
        <p:style>
          <a:lnRef idx="2">
            <a:schemeClr val="dk1"/>
          </a:lnRef>
          <a:fillRef idx="1">
            <a:schemeClr val="lt1"/>
          </a:fillRef>
          <a:effectRef idx="0">
            <a:schemeClr val="dk1"/>
          </a:effectRef>
          <a:fontRef idx="minor">
            <a:schemeClr val="dk1"/>
          </a:fontRef>
        </p:style>
        <p:txBody>
          <a:bodyPr>
            <a:normAutofit/>
          </a:bodyPr>
          <a:lstStyle/>
          <a:p>
            <a:pPr algn="just" eaLnBrk="1" hangingPunct="1">
              <a:lnSpc>
                <a:spcPct val="150000"/>
              </a:lnSpc>
              <a:buFont typeface="Wingdings" pitchFamily="-104" charset="2"/>
              <a:buNone/>
            </a:pPr>
            <a:r>
              <a:rPr lang="tr-TR" sz="2800" dirty="0" smtClean="0">
                <a:solidFill>
                  <a:schemeClr val="tx1"/>
                </a:solidFill>
                <a:latin typeface="Comic Sans MS" panose="030F0702030302020204" pitchFamily="66" charset="0"/>
                <a:cs typeface="Arial" panose="020B0604020202020204" pitchFamily="34" charset="0"/>
              </a:rPr>
              <a:t>Yangınla mücadele işaretleri</a:t>
            </a: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Dikdörtgen veya kare biçiminde,</a:t>
            </a: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Kırmızı zemin üzerine </a:t>
            </a:r>
            <a:r>
              <a:rPr lang="tr-TR" sz="2800" b="1" u="sng" dirty="0" smtClean="0">
                <a:solidFill>
                  <a:schemeClr val="tx1"/>
                </a:solidFill>
                <a:latin typeface="Comic Sans MS" panose="030F0702030302020204" pitchFamily="66" charset="0"/>
                <a:cs typeface="Arial" panose="020B0604020202020204" pitchFamily="34" charset="0"/>
              </a:rPr>
              <a:t>beyaz </a:t>
            </a:r>
            <a:r>
              <a:rPr lang="tr-TR" sz="2800" b="1" u="sng" dirty="0" err="1" smtClean="0">
                <a:solidFill>
                  <a:schemeClr val="tx1"/>
                </a:solidFill>
                <a:latin typeface="Comic Sans MS" panose="030F0702030302020204" pitchFamily="66" charset="0"/>
                <a:cs typeface="Arial" panose="020B0604020202020204" pitchFamily="34" charset="0"/>
              </a:rPr>
              <a:t>piktogram</a:t>
            </a:r>
            <a:r>
              <a:rPr lang="tr-TR" sz="2800" b="1" u="sng" dirty="0" smtClean="0">
                <a:solidFill>
                  <a:schemeClr val="tx1"/>
                </a:solidFill>
                <a:latin typeface="Comic Sans MS" panose="030F0702030302020204" pitchFamily="66" charset="0"/>
                <a:cs typeface="Arial" panose="020B0604020202020204" pitchFamily="34" charset="0"/>
              </a:rPr>
              <a:t> </a:t>
            </a:r>
            <a:r>
              <a:rPr lang="tr-TR" sz="2800" dirty="0" smtClean="0">
                <a:solidFill>
                  <a:schemeClr val="tx1"/>
                </a:solidFill>
                <a:latin typeface="Comic Sans MS" panose="030F0702030302020204" pitchFamily="66" charset="0"/>
                <a:cs typeface="Arial" panose="020B0604020202020204" pitchFamily="34" charset="0"/>
              </a:rPr>
              <a:t>olmalıdır</a:t>
            </a:r>
            <a:r>
              <a:rPr lang="tr-TR" sz="2800" dirty="0" smtClean="0">
                <a:solidFill>
                  <a:schemeClr val="tx1"/>
                </a:solidFill>
                <a:latin typeface="Comic Sans MS" panose="030F0702030302020204" pitchFamily="66" charset="0"/>
                <a:cs typeface="Arial" panose="020B0604020202020204" pitchFamily="34" charset="0"/>
              </a:rPr>
              <a:t>.</a:t>
            </a:r>
            <a:endParaRPr lang="tr-TR" sz="2800" b="1" u="sng" dirty="0" smtClean="0">
              <a:solidFill>
                <a:schemeClr val="tx1"/>
              </a:solidFill>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4076075438"/>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42910" y="1124744"/>
            <a:ext cx="8001056" cy="710154"/>
          </a:xfrm>
          <a:prstGeom prst="rect">
            <a:avLst/>
          </a:prstGeom>
          <a:ln w="9525">
            <a:noFill/>
          </a:ln>
        </p:spPr>
        <p:style>
          <a:lnRef idx="2">
            <a:schemeClr val="dk1"/>
          </a:lnRef>
          <a:fillRef idx="1">
            <a:schemeClr val="lt1"/>
          </a:fillRef>
          <a:effectRef idx="0">
            <a:schemeClr val="dk1"/>
          </a:effectRef>
          <a:fontRef idx="minor">
            <a:schemeClr val="dk1"/>
          </a:fontRef>
        </p:style>
        <p:txBody>
          <a:bodyP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tr-TR" sz="3600" b="1" dirty="0" smtClean="0">
                <a:solidFill>
                  <a:srgbClr val="FF0000"/>
                </a:solidFill>
                <a:latin typeface="Arial" panose="020B0604020202020204" pitchFamily="34" charset="0"/>
                <a:cs typeface="Arial" panose="020B0604020202020204" pitchFamily="34" charset="0"/>
              </a:rPr>
              <a:t>Yangınla Mücadele İşaretleri </a:t>
            </a:r>
          </a:p>
        </p:txBody>
      </p:sp>
      <p:pic>
        <p:nvPicPr>
          <p:cNvPr id="8224" name="Picture 32"/>
          <p:cNvPicPr>
            <a:picLocks noChangeAspect="1" noChangeArrowheads="1"/>
          </p:cNvPicPr>
          <p:nvPr/>
        </p:nvPicPr>
        <p:blipFill>
          <a:blip r:embed="rId2" cstate="print"/>
          <a:srcRect/>
          <a:stretch>
            <a:fillRect/>
          </a:stretch>
        </p:blipFill>
        <p:spPr bwMode="auto">
          <a:xfrm>
            <a:off x="642910" y="2060848"/>
            <a:ext cx="8033546" cy="4176464"/>
          </a:xfrm>
          <a:prstGeom prst="rect">
            <a:avLst/>
          </a:prstGeom>
          <a:noFill/>
          <a:ln w="9525">
            <a:noFill/>
            <a:miter lim="800000"/>
            <a:headEnd/>
            <a:tailEnd/>
          </a:ln>
        </p:spPr>
      </p:pic>
    </p:spTree>
    <p:extLst>
      <p:ext uri="{BB962C8B-B14F-4D97-AF65-F5344CB8AC3E}">
        <p14:creationId xmlns:p14="http://schemas.microsoft.com/office/powerpoint/2010/main" val="3335190953"/>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467544" y="836712"/>
            <a:ext cx="8001056" cy="1008112"/>
          </a:xfrm>
          <a:prstGeom prst="rect">
            <a:avLst/>
          </a:prstGeom>
          <a:noFill/>
          <a:ln w="9525">
            <a:noFill/>
            <a:round/>
            <a:headEnd/>
            <a:tailEnd/>
          </a:ln>
        </p:spPr>
        <p:txBody>
          <a:bodyPr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tr-TR" sz="3600" b="1" dirty="0">
                <a:latin typeface="Arial" panose="020B0604020202020204" pitchFamily="34" charset="0"/>
                <a:cs typeface="Arial" panose="020B0604020202020204" pitchFamily="34" charset="0"/>
              </a:rPr>
              <a:t>Engeller ve Tehlikeli Yerlerde Kullanılan İşaretler</a:t>
            </a:r>
          </a:p>
        </p:txBody>
      </p:sp>
      <p:sp>
        <p:nvSpPr>
          <p:cNvPr id="48131" name="Text Box 2"/>
          <p:cNvSpPr txBox="1">
            <a:spLocks noChangeArrowheads="1"/>
          </p:cNvSpPr>
          <p:nvPr/>
        </p:nvSpPr>
        <p:spPr bwMode="auto">
          <a:xfrm>
            <a:off x="395536" y="2348880"/>
            <a:ext cx="8001055" cy="3886200"/>
          </a:xfrm>
          <a:prstGeom prst="rect">
            <a:avLst/>
          </a:prstGeom>
          <a:noFill/>
          <a:ln w="9525">
            <a:noFill/>
            <a:round/>
            <a:headEnd/>
            <a:tailEnd/>
          </a:ln>
        </p:spPr>
        <p:txBody>
          <a:bodyPr/>
          <a:lstStyle/>
          <a:p>
            <a:pPr algn="ctr">
              <a:lnSpc>
                <a:spcPct val="160000"/>
              </a:lnSpc>
              <a:spcBef>
                <a:spcPts val="600"/>
              </a:spcBef>
              <a:buClr>
                <a:srgbClr val="FF0000"/>
              </a:buClr>
              <a:buSzPct val="10000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a:pPr>
            <a:r>
              <a:rPr lang="tr-TR" sz="2800" dirty="0" smtClean="0">
                <a:solidFill>
                  <a:srgbClr val="000000"/>
                </a:solidFill>
                <a:latin typeface="Arial" panose="020B0604020202020204" pitchFamily="34" charset="0"/>
                <a:cs typeface="Arial" panose="020B0604020202020204" pitchFamily="34" charset="0"/>
              </a:rPr>
              <a:t>Sarı – siyah </a:t>
            </a:r>
            <a:r>
              <a:rPr lang="tr-TR" sz="2800" dirty="0">
                <a:solidFill>
                  <a:srgbClr val="000000"/>
                </a:solidFill>
                <a:latin typeface="Arial" panose="020B0604020202020204" pitchFamily="34" charset="0"/>
                <a:cs typeface="Arial" panose="020B0604020202020204" pitchFamily="34" charset="0"/>
              </a:rPr>
              <a:t>ya da </a:t>
            </a:r>
            <a:r>
              <a:rPr lang="tr-TR" sz="2800" dirty="0" smtClean="0">
                <a:solidFill>
                  <a:srgbClr val="000000"/>
                </a:solidFill>
                <a:latin typeface="Arial" panose="020B0604020202020204" pitchFamily="34" charset="0"/>
                <a:cs typeface="Arial" panose="020B0604020202020204" pitchFamily="34" charset="0"/>
              </a:rPr>
              <a:t>kırmızı – beyaz </a:t>
            </a:r>
            <a:r>
              <a:rPr lang="tr-TR" sz="2800" dirty="0">
                <a:solidFill>
                  <a:srgbClr val="000000"/>
                </a:solidFill>
                <a:latin typeface="Arial" panose="020B0604020202020204" pitchFamily="34" charset="0"/>
                <a:cs typeface="Arial" panose="020B0604020202020204" pitchFamily="34" charset="0"/>
              </a:rPr>
              <a:t>şeritler yaklaşık olarak 45 derece açıyla ve aynı büyüklükte boyanmalıdır.</a:t>
            </a:r>
          </a:p>
        </p:txBody>
      </p:sp>
      <p:pic>
        <p:nvPicPr>
          <p:cNvPr id="9218" name="Resim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92475" y="4643446"/>
            <a:ext cx="3165475" cy="144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0803277"/>
      </p:ext>
    </p:extLst>
  </p:cSld>
  <p:clrMapOvr>
    <a:masterClrMapping/>
  </p:clrMapOvr>
  <p:transition>
    <p:wipe dir="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4"/>
          <p:cNvSpPr txBox="1"/>
          <p:nvPr/>
        </p:nvSpPr>
        <p:spPr>
          <a:xfrm>
            <a:off x="1187624" y="1772816"/>
            <a:ext cx="6286500" cy="1384995"/>
          </a:xfrm>
          <a:prstGeom prst="rect">
            <a:avLst/>
          </a:prstGeom>
          <a:noFill/>
        </p:spPr>
        <p:txBody>
          <a:bodyPr>
            <a:spAutoFit/>
          </a:bodyPr>
          <a:lstStyle/>
          <a:p>
            <a:pPr algn="ctr" defTabSz="457200" eaLnBrk="1" fontAlgn="auto" hangingPunct="1">
              <a:spcBef>
                <a:spcPts val="0"/>
              </a:spcBef>
              <a:spcAft>
                <a:spcPts val="0"/>
              </a:spcAft>
              <a:defRPr/>
            </a:pPr>
            <a:r>
              <a:rPr lang="tr-TR" sz="2800" b="1" dirty="0" smtClean="0">
                <a:latin typeface="Arial" panose="020B0604020202020204" pitchFamily="34" charset="0"/>
                <a:cs typeface="Arial" panose="020B0604020202020204" pitchFamily="34" charset="0"/>
              </a:rPr>
              <a:t>TEMEL </a:t>
            </a:r>
            <a:endParaRPr lang="tr-TR" sz="2800" b="1" dirty="0">
              <a:latin typeface="Arial" panose="020B0604020202020204" pitchFamily="34" charset="0"/>
              <a:cs typeface="Arial" panose="020B0604020202020204" pitchFamily="34" charset="0"/>
            </a:endParaRPr>
          </a:p>
          <a:p>
            <a:pPr algn="ctr" defTabSz="457200" eaLnBrk="1" fontAlgn="auto" hangingPunct="1">
              <a:spcBef>
                <a:spcPts val="0"/>
              </a:spcBef>
              <a:spcAft>
                <a:spcPts val="0"/>
              </a:spcAft>
              <a:defRPr/>
            </a:pPr>
            <a:r>
              <a:rPr lang="tr-TR" sz="2800" b="1" dirty="0">
                <a:latin typeface="Arial" panose="020B0604020202020204" pitchFamily="34" charset="0"/>
                <a:cs typeface="Arial" panose="020B0604020202020204" pitchFamily="34" charset="0"/>
              </a:rPr>
              <a:t>İŞ SAĞLIĞI ve GÜVENLİĞİ EĞİTİMİ</a:t>
            </a:r>
          </a:p>
          <a:p>
            <a:pPr algn="ctr" defTabSz="457200" eaLnBrk="1" fontAlgn="auto" hangingPunct="1">
              <a:spcBef>
                <a:spcPts val="0"/>
              </a:spcBef>
              <a:spcAft>
                <a:spcPts val="0"/>
              </a:spcAft>
              <a:defRPr/>
            </a:pPr>
            <a:r>
              <a:rPr lang="tr-TR" sz="2800" b="1" dirty="0" smtClean="0">
                <a:latin typeface="Arial" panose="020B0604020202020204" pitchFamily="34" charset="0"/>
                <a:cs typeface="Arial" panose="020B0604020202020204" pitchFamily="34" charset="0"/>
              </a:rPr>
              <a:t>TEKNİK KONULAR</a:t>
            </a:r>
            <a:endParaRPr lang="tr-TR" sz="2800" b="1" dirty="0">
              <a:latin typeface="Arial" panose="020B0604020202020204" pitchFamily="34" charset="0"/>
              <a:cs typeface="Arial" panose="020B0604020202020204" pitchFamily="34" charset="0"/>
            </a:endParaRPr>
          </a:p>
        </p:txBody>
      </p:sp>
      <p:pic>
        <p:nvPicPr>
          <p:cNvPr id="4" name="Resim 3" descr="C:\Users\Aykut Çakır\AppData\Local\Microsoft\Windows\INetCache\Content.Outlook\WA3ZYG1Q\çankaya yeni logo.png"/>
          <p:cNvPicPr/>
          <p:nvPr/>
        </p:nvPicPr>
        <p:blipFill>
          <a:blip r:embed="rId2">
            <a:extLst>
              <a:ext uri="{28A0092B-C50C-407E-A947-70E740481C1C}">
                <a14:useLocalDpi xmlns:a14="http://schemas.microsoft.com/office/drawing/2010/main" val="0"/>
              </a:ext>
            </a:extLst>
          </a:blip>
          <a:srcRect/>
          <a:stretch>
            <a:fillRect/>
          </a:stretch>
        </p:blipFill>
        <p:spPr bwMode="auto">
          <a:xfrm>
            <a:off x="2390729" y="4775120"/>
            <a:ext cx="4410075" cy="1133475"/>
          </a:xfrm>
          <a:prstGeom prst="rect">
            <a:avLst/>
          </a:prstGeom>
          <a:noFill/>
          <a:ln>
            <a:noFill/>
          </a:ln>
        </p:spPr>
      </p:pic>
    </p:spTree>
    <p:extLst>
      <p:ext uri="{BB962C8B-B14F-4D97-AF65-F5344CB8AC3E}">
        <p14:creationId xmlns:p14="http://schemas.microsoft.com/office/powerpoint/2010/main" val="1053614910"/>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2910" y="2204864"/>
            <a:ext cx="8001056" cy="3970318"/>
          </a:xfrm>
          <a:prstGeom prst="rect">
            <a:avLst/>
          </a:prstGeom>
          <a:ln>
            <a:noFill/>
          </a:ln>
        </p:spPr>
        <p:txBody>
          <a:bodyPr wrap="square">
            <a:spAutoFit/>
          </a:bodyPr>
          <a:lstStyle/>
          <a:p>
            <a:pPr algn="just">
              <a:spcAft>
                <a:spcPts val="0"/>
              </a:spcAft>
            </a:pPr>
            <a:r>
              <a:rPr lang="tr-TR" sz="2800" dirty="0">
                <a:latin typeface="Arial" panose="020B0604020202020204" pitchFamily="34" charset="0"/>
                <a:ea typeface="Times New Roman" panose="02020603050405020304" pitchFamily="18" charset="0"/>
              </a:rPr>
              <a:t> </a:t>
            </a:r>
            <a:endParaRPr lang="tr-TR" sz="2800" dirty="0">
              <a:latin typeface="Times New Roman" panose="02020603050405020304" pitchFamily="18" charset="0"/>
              <a:ea typeface="Times New Roman" panose="02020603050405020304" pitchFamily="18" charset="0"/>
            </a:endParaRPr>
          </a:p>
          <a:p>
            <a:pPr marL="457200" lvl="0" indent="-457200" algn="just">
              <a:spcAft>
                <a:spcPts val="0"/>
              </a:spcAft>
              <a:buFont typeface="Wingdings" panose="05000000000000000000" pitchFamily="2" charset="2"/>
              <a:buChar char="ü"/>
            </a:pPr>
            <a:r>
              <a:rPr lang="tr-TR" sz="2800" dirty="0">
                <a:latin typeface="Arial" panose="020B0604020202020204" pitchFamily="34" charset="0"/>
                <a:ea typeface="Times New Roman" panose="02020603050405020304" pitchFamily="18" charset="0"/>
              </a:rPr>
              <a:t>Ortam gürültüsünden </a:t>
            </a:r>
            <a:r>
              <a:rPr lang="tr-TR" sz="2800" dirty="0" smtClean="0">
                <a:latin typeface="Arial" panose="020B0604020202020204" pitchFamily="34" charset="0"/>
                <a:ea typeface="Times New Roman" panose="02020603050405020304" pitchFamily="18" charset="0"/>
              </a:rPr>
              <a:t>daha </a:t>
            </a:r>
            <a:r>
              <a:rPr lang="tr-TR" sz="2800" dirty="0">
                <a:latin typeface="Arial" panose="020B0604020202020204" pitchFamily="34" charset="0"/>
                <a:ea typeface="Times New Roman" panose="02020603050405020304" pitchFamily="18" charset="0"/>
              </a:rPr>
              <a:t>yüksek, ancak aşırı derecede yüksek ve zarar verici olmayacak şekilde duyulabilir bir ses düzeyinde </a:t>
            </a:r>
            <a:r>
              <a:rPr lang="tr-TR" sz="2800" dirty="0" smtClean="0">
                <a:latin typeface="Arial" panose="020B0604020202020204" pitchFamily="34" charset="0"/>
                <a:ea typeface="Times New Roman" panose="02020603050405020304" pitchFamily="18" charset="0"/>
              </a:rPr>
              <a:t>olmalıdır.</a:t>
            </a:r>
          </a:p>
          <a:p>
            <a:pPr marL="457200" lvl="0" indent="-457200" algn="just">
              <a:spcAft>
                <a:spcPts val="0"/>
              </a:spcAft>
              <a:buFont typeface="Wingdings" panose="05000000000000000000" pitchFamily="2" charset="2"/>
              <a:buChar char="ü"/>
            </a:pPr>
            <a:endParaRPr lang="tr-TR" sz="2800" dirty="0">
              <a:latin typeface="Times New Roman" panose="02020603050405020304" pitchFamily="18" charset="0"/>
              <a:ea typeface="Times New Roman" panose="02020603050405020304" pitchFamily="18" charset="0"/>
            </a:endParaRPr>
          </a:p>
          <a:p>
            <a:pPr marL="457200" lvl="0" indent="-457200" algn="just">
              <a:spcAft>
                <a:spcPts val="0"/>
              </a:spcAft>
              <a:buFont typeface="Wingdings" panose="05000000000000000000" pitchFamily="2" charset="2"/>
              <a:buChar char="ü"/>
            </a:pPr>
            <a:r>
              <a:rPr lang="tr-TR" sz="2800" dirty="0">
                <a:latin typeface="Arial" panose="020B0604020202020204" pitchFamily="34" charset="0"/>
                <a:ea typeface="Times New Roman" panose="02020603050405020304" pitchFamily="18" charset="0"/>
              </a:rPr>
              <a:t>Teknik özellikleri itibariyle kolaylıkla tanınabilir, diğer sesli sinyaller ile ortamdaki seslerden açıkça ayırt edilebilir </a:t>
            </a:r>
            <a:r>
              <a:rPr lang="tr-TR" sz="2800" dirty="0" smtClean="0">
                <a:latin typeface="Arial" panose="020B0604020202020204" pitchFamily="34" charset="0"/>
                <a:ea typeface="Times New Roman" panose="02020603050405020304" pitchFamily="18" charset="0"/>
              </a:rPr>
              <a:t>olmalıdır</a:t>
            </a:r>
            <a:r>
              <a:rPr lang="tr-TR" sz="2800" dirty="0">
                <a:latin typeface="Arial" panose="020B0604020202020204" pitchFamily="34" charset="0"/>
                <a:ea typeface="Times New Roman" panose="02020603050405020304" pitchFamily="18" charset="0"/>
              </a:rPr>
              <a:t>. </a:t>
            </a:r>
            <a:endParaRPr lang="tr-TR" sz="2800" dirty="0">
              <a:effectLst/>
              <a:latin typeface="Times New Roman" panose="02020603050405020304" pitchFamily="18" charset="0"/>
              <a:ea typeface="Times New Roman" panose="02020603050405020304" pitchFamily="18" charset="0"/>
            </a:endParaRPr>
          </a:p>
        </p:txBody>
      </p:sp>
      <p:sp>
        <p:nvSpPr>
          <p:cNvPr id="3" name="Metin kutusu 2"/>
          <p:cNvSpPr txBox="1"/>
          <p:nvPr/>
        </p:nvSpPr>
        <p:spPr>
          <a:xfrm>
            <a:off x="642910" y="1124744"/>
            <a:ext cx="8001056" cy="646331"/>
          </a:xfrm>
          <a:prstGeom prst="rect">
            <a:avLst/>
          </a:prstGeom>
          <a:noFill/>
          <a:ln>
            <a:noFill/>
          </a:ln>
        </p:spPr>
        <p:txBody>
          <a:bodyPr wrap="square" rtlCol="0">
            <a:spAutoFit/>
          </a:bodyPr>
          <a:lstStyle/>
          <a:p>
            <a:pPr lvl="0" algn="ctr"/>
            <a:r>
              <a:rPr lang="tr-TR" sz="3600" b="1" dirty="0">
                <a:solidFill>
                  <a:prstClr val="black"/>
                </a:solidFill>
                <a:latin typeface="Arial" panose="020B0604020202020204" pitchFamily="34" charset="0"/>
                <a:ea typeface="Times New Roman" panose="02020603050405020304" pitchFamily="18" charset="0"/>
              </a:rPr>
              <a:t>Sesli Sinyaller</a:t>
            </a:r>
          </a:p>
        </p:txBody>
      </p:sp>
    </p:spTree>
    <p:extLst>
      <p:ext uri="{BB962C8B-B14F-4D97-AF65-F5344CB8AC3E}">
        <p14:creationId xmlns:p14="http://schemas.microsoft.com/office/powerpoint/2010/main" val="22091716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Dikdörtgen"/>
          <p:cNvSpPr/>
          <p:nvPr/>
        </p:nvSpPr>
        <p:spPr>
          <a:xfrm>
            <a:off x="827584" y="2492896"/>
            <a:ext cx="6643733" cy="646331"/>
          </a:xfrm>
          <a:prstGeom prst="rect">
            <a:avLst/>
          </a:prstGeom>
        </p:spPr>
        <p:txBody>
          <a:bodyPr wrap="square">
            <a:spAutoFit/>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defTabSz="457200" fontAlgn="auto">
              <a:spcBef>
                <a:spcPts val="0"/>
              </a:spcBef>
              <a:spcAft>
                <a:spcPts val="0"/>
              </a:spcAft>
              <a:defRPr/>
            </a:pPr>
            <a:r>
              <a:rPr lang="tr-TR" sz="3600" b="1" dirty="0" smtClean="0">
                <a:latin typeface="Arial" pitchFamily="34" charset="0"/>
                <a:cs typeface="Arial" pitchFamily="34" charset="0"/>
              </a:rPr>
              <a:t>Teşekkür </a:t>
            </a:r>
            <a:r>
              <a:rPr lang="tr-TR" sz="3600" b="1" dirty="0">
                <a:latin typeface="Arial" pitchFamily="34" charset="0"/>
                <a:cs typeface="Arial" pitchFamily="34" charset="0"/>
              </a:rPr>
              <a:t>Ederiz</a:t>
            </a:r>
          </a:p>
        </p:txBody>
      </p:sp>
    </p:spTree>
    <p:extLst>
      <p:ext uri="{BB962C8B-B14F-4D97-AF65-F5344CB8AC3E}">
        <p14:creationId xmlns:p14="http://schemas.microsoft.com/office/powerpoint/2010/main" val="174429299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87824" y="2708920"/>
            <a:ext cx="5256584" cy="954107"/>
          </a:xfrm>
          <a:prstGeom prst="rect">
            <a:avLst/>
          </a:prstGeom>
          <a:noFill/>
        </p:spPr>
        <p:txBody>
          <a:bodyPr wrap="square" rtlCol="0">
            <a:spAutoFit/>
          </a:bodyPr>
          <a:lstStyle/>
          <a:p>
            <a:pPr algn="ctr"/>
            <a:r>
              <a:rPr lang="tr-TR" sz="2800" b="1" dirty="0" smtClean="0">
                <a:solidFill>
                  <a:srgbClr val="CC0000"/>
                </a:solidFill>
                <a:latin typeface="Arial" panose="020B0604020202020204" pitchFamily="34" charset="0"/>
                <a:cs typeface="Arial" panose="020B0604020202020204" pitchFamily="34" charset="0"/>
              </a:rPr>
              <a:t>GÜVENLİK ve SAĞLIK İŞARETLERİ</a:t>
            </a:r>
            <a:endParaRPr lang="tr-TR" sz="2800" b="1" dirty="0">
              <a:solidFill>
                <a:srgbClr val="CC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912623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196752"/>
            <a:ext cx="8001056" cy="684138"/>
          </a:xfrm>
          <a:ln w="9525">
            <a:noFill/>
          </a:ln>
        </p:spPr>
        <p:txBody>
          <a:bodyPr>
            <a:normAutofit fontScale="90000"/>
          </a:bodyPr>
          <a:lstStyle/>
          <a:p>
            <a:pPr algn="ctr">
              <a:lnSpc>
                <a:spcPct val="150000"/>
              </a:lnSpc>
            </a:pPr>
            <a:r>
              <a:rPr lang="tr-TR" sz="3600" b="1" dirty="0" smtClean="0">
                <a:solidFill>
                  <a:schemeClr val="tx1"/>
                </a:solidFill>
                <a:latin typeface="Comic Sans MS" panose="030F0702030302020204" pitchFamily="66" charset="0"/>
                <a:cs typeface="Arial" panose="020B0604020202020204" pitchFamily="34" charset="0"/>
              </a:rPr>
              <a:t>Güvenlik ve Sağlık İşaretleri </a:t>
            </a:r>
            <a:r>
              <a:rPr lang="tr-TR" sz="3600" b="1" dirty="0" smtClean="0">
                <a:solidFill>
                  <a:schemeClr val="tx1"/>
                </a:solidFill>
                <a:latin typeface="Comic Sans MS" panose="030F0702030302020204" pitchFamily="66" charset="0"/>
                <a:cs typeface="Arial" panose="020B0604020202020204" pitchFamily="34" charset="0"/>
              </a:rPr>
              <a:t> </a:t>
            </a:r>
            <a:endParaRPr lang="tr-TR" sz="3600" b="1" dirty="0">
              <a:solidFill>
                <a:schemeClr val="tx1"/>
              </a:solidFill>
              <a:latin typeface="Comic Sans MS" panose="030F0702030302020204" pitchFamily="66" charset="0"/>
              <a:cs typeface="Arial" panose="020B0604020202020204" pitchFamily="34" charset="0"/>
            </a:endParaRPr>
          </a:p>
        </p:txBody>
      </p:sp>
      <p:sp>
        <p:nvSpPr>
          <p:cNvPr id="3" name="2 İçerik Yer Tutucusu"/>
          <p:cNvSpPr>
            <a:spLocks noGrp="1"/>
          </p:cNvSpPr>
          <p:nvPr>
            <p:ph idx="1"/>
          </p:nvPr>
        </p:nvSpPr>
        <p:spPr>
          <a:xfrm>
            <a:off x="642910" y="2077189"/>
            <a:ext cx="8001056" cy="3800083"/>
          </a:xfrm>
          <a:ln>
            <a:noFill/>
          </a:ln>
        </p:spPr>
        <p:txBody>
          <a:bodyPr>
            <a:normAutofit/>
          </a:bodyPr>
          <a:lstStyle/>
          <a:p>
            <a:pPr algn="just">
              <a:lnSpc>
                <a:spcPct val="150000"/>
              </a:lnSpc>
              <a:buNone/>
            </a:pPr>
            <a:r>
              <a:rPr lang="tr-TR" sz="2800" dirty="0" smtClean="0">
                <a:solidFill>
                  <a:schemeClr val="tx1"/>
                </a:solidFill>
                <a:latin typeface="Comic Sans MS" panose="030F0702030302020204" pitchFamily="66" charset="0"/>
                <a:cs typeface="Arial" panose="020B0604020202020204" pitchFamily="34" charset="0"/>
              </a:rPr>
              <a:t>Özel bir amaç, faaliyet veya durumu işaret eden levha, renk, sesli ve / veya ışıklı sinyal, sözlü iletişim ya da el - kol işareti yoluyla iş sağlığı ve güvenliği hakkında bilgi veren, tehlikelere karşı uyaran ya da talimat veren işaretlerdir. </a:t>
            </a:r>
            <a:endParaRPr lang="tr-TR" dirty="0">
              <a:solidFill>
                <a:schemeClr val="tx1"/>
              </a:solidFill>
              <a:latin typeface="Comic Sans MS" panose="030F0702030302020204" pitchFamily="66" charset="0"/>
            </a:endParaRPr>
          </a:p>
        </p:txBody>
      </p:sp>
      <p:sp>
        <p:nvSpPr>
          <p:cNvPr id="6" name="3 Slayt Numarası Yer Tutucusu"/>
          <p:cNvSpPr>
            <a:spLocks noGrp="1"/>
          </p:cNvSpPr>
          <p:nvPr/>
        </p:nvSpPr>
        <p:spPr>
          <a:xfrm>
            <a:off x="6438928" y="6215082"/>
            <a:ext cx="2133600" cy="365125"/>
          </a:xfrm>
          <a:prstGeom prst="rect">
            <a:avLst/>
          </a:prstGeom>
        </p:spPr>
        <p:txBody>
          <a:bodyPr vert="horz" lIns="91440" tIns="45720" rIns="91440" bIns="45720" rtlCol="0" anchor="ctr"/>
          <a:lstStyle>
            <a:defPPr>
              <a:defRPr lang="tr-TR"/>
            </a:defPPr>
            <a:lvl1pPr algn="r" rtl="0" eaLnBrk="0" fontAlgn="base" hangingPunct="0">
              <a:spcBef>
                <a:spcPct val="0"/>
              </a:spcBef>
              <a:spcAft>
                <a:spcPct val="0"/>
              </a:spcAft>
              <a:defRPr sz="1200" kern="1200">
                <a:solidFill>
                  <a:schemeClr val="tx1">
                    <a:tint val="75000"/>
                  </a:schemeClr>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fld id="{BD5F6518-B8B8-4379-B2F0-DAC3473176CA}" type="slidenum">
              <a:rPr lang="tr-TR" altLang="tr-TR" smtClean="0"/>
              <a:pPr>
                <a:defRPr/>
              </a:pPr>
              <a:t>4</a:t>
            </a:fld>
            <a:endParaRPr lang="tr-TR" altLang="tr-TR" dirty="0"/>
          </a:p>
        </p:txBody>
      </p:sp>
    </p:spTree>
    <p:extLst>
      <p:ext uri="{BB962C8B-B14F-4D97-AF65-F5344CB8AC3E}">
        <p14:creationId xmlns:p14="http://schemas.microsoft.com/office/powerpoint/2010/main" val="698973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25927" y="1124744"/>
            <a:ext cx="8018039" cy="854968"/>
          </a:xfrm>
          <a:ln>
            <a:noFill/>
          </a:ln>
        </p:spPr>
        <p:txBody>
          <a:bodyPr>
            <a:normAutofit fontScale="90000"/>
          </a:bodyPr>
          <a:lstStyle/>
          <a:p>
            <a:pPr algn="ctr">
              <a:lnSpc>
                <a:spcPct val="150000"/>
              </a:lnSpc>
            </a:pPr>
            <a:r>
              <a:rPr lang="tr-TR" sz="3600" b="1" dirty="0" smtClean="0">
                <a:solidFill>
                  <a:schemeClr val="tx1"/>
                </a:solidFill>
                <a:latin typeface="Comic Sans MS" panose="030F0702030302020204" pitchFamily="66" charset="0"/>
                <a:cs typeface="Arial" panose="020B0604020202020204" pitchFamily="34" charset="0"/>
              </a:rPr>
              <a:t>Güvenlik ve Sağlık İşaretleri </a:t>
            </a:r>
            <a:r>
              <a:rPr lang="tr-TR" sz="3600" b="1" dirty="0" smtClean="0">
                <a:solidFill>
                  <a:schemeClr val="tx1"/>
                </a:solidFill>
                <a:latin typeface="Comic Sans MS" panose="030F0702030302020204" pitchFamily="66" charset="0"/>
                <a:cs typeface="Arial" panose="020B0604020202020204" pitchFamily="34" charset="0"/>
              </a:rPr>
              <a:t> </a:t>
            </a:r>
            <a:endParaRPr lang="tr-TR" sz="3600" b="1" dirty="0">
              <a:solidFill>
                <a:schemeClr val="tx1"/>
              </a:solidFill>
              <a:latin typeface="Comic Sans MS" panose="030F0702030302020204" pitchFamily="66" charset="0"/>
              <a:cs typeface="Arial" panose="020B0604020202020204" pitchFamily="34" charset="0"/>
            </a:endParaRPr>
          </a:p>
        </p:txBody>
      </p:sp>
      <p:sp>
        <p:nvSpPr>
          <p:cNvPr id="3" name="2 İçerik Yer Tutucusu"/>
          <p:cNvSpPr>
            <a:spLocks noGrp="1"/>
          </p:cNvSpPr>
          <p:nvPr>
            <p:ph idx="1"/>
          </p:nvPr>
        </p:nvSpPr>
        <p:spPr>
          <a:xfrm>
            <a:off x="642911" y="2332037"/>
            <a:ext cx="8001056" cy="3761259"/>
          </a:xfrm>
          <a:ln>
            <a:noFill/>
          </a:ln>
        </p:spPr>
        <p:txBody>
          <a:bodyPr>
            <a:noAutofit/>
          </a:bodyPr>
          <a:lstStyle/>
          <a:p>
            <a:pPr marL="0" algn="just">
              <a:lnSpc>
                <a:spcPct val="150000"/>
              </a:lnSpc>
              <a:buNone/>
            </a:pPr>
            <a:r>
              <a:rPr lang="tr-TR" sz="2400" dirty="0" smtClean="0">
                <a:solidFill>
                  <a:schemeClr val="tx1"/>
                </a:solidFill>
                <a:latin typeface="Comic Sans MS" panose="030F0702030302020204" pitchFamily="66" charset="0"/>
                <a:cs typeface="Arial" panose="020B0604020202020204" pitchFamily="34" charset="0"/>
              </a:rPr>
              <a:t>İşyerinde gerçekleştirilen risk değerlendirmesi sonuçlarına göre, işyerindeki risklerin ortadan kaldırılamadığı veya toplu korumaya yönelik teknikler veya işin organizasyonunda kullanılan önlem, yöntem veya süreçlerle yeterince azaltılamadığı durumlarda, sağlık ve güvenlik işaretleri bulundurulur ve uygun yerlerde kullanılmasını sağlanır.</a:t>
            </a:r>
          </a:p>
          <a:p>
            <a:pPr marL="0" algn="just">
              <a:lnSpc>
                <a:spcPct val="150000"/>
              </a:lnSpc>
              <a:buNone/>
            </a:pPr>
            <a:r>
              <a:rPr lang="tr-TR" sz="2400" dirty="0">
                <a:solidFill>
                  <a:schemeClr val="tx1"/>
                </a:solidFill>
                <a:latin typeface="Comic Sans MS" panose="030F0702030302020204" pitchFamily="66" charset="0"/>
                <a:cs typeface="Arial" panose="020B0604020202020204" pitchFamily="34" charset="0"/>
              </a:rPr>
              <a:t>	</a:t>
            </a:r>
            <a:endParaRPr lang="tr-TR" sz="2400" dirty="0" smtClean="0">
              <a:solidFill>
                <a:schemeClr val="tx1"/>
              </a:solidFill>
              <a:latin typeface="Comic Sans MS" panose="030F0702030302020204" pitchFamily="66" charset="0"/>
              <a:cs typeface="Arial" panose="020B0604020202020204" pitchFamily="34" charset="0"/>
            </a:endParaRPr>
          </a:p>
          <a:p>
            <a:pPr algn="just">
              <a:lnSpc>
                <a:spcPct val="150000"/>
              </a:lnSpc>
              <a:buNone/>
            </a:pPr>
            <a:r>
              <a:rPr lang="tr-TR" sz="2400" dirty="0">
                <a:solidFill>
                  <a:schemeClr val="tx1"/>
                </a:solidFill>
                <a:latin typeface="Comic Sans MS" panose="030F0702030302020204" pitchFamily="66" charset="0"/>
                <a:cs typeface="Arial" panose="020B0604020202020204" pitchFamily="34" charset="0"/>
              </a:rPr>
              <a:t>	</a:t>
            </a:r>
          </a:p>
        </p:txBody>
      </p:sp>
    </p:spTree>
    <p:extLst>
      <p:ext uri="{BB962C8B-B14F-4D97-AF65-F5344CB8AC3E}">
        <p14:creationId xmlns:p14="http://schemas.microsoft.com/office/powerpoint/2010/main" val="1580098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132150"/>
            <a:ext cx="7982226" cy="796652"/>
          </a:xfrm>
          <a:ln w="9525">
            <a:noFill/>
          </a:ln>
        </p:spPr>
        <p:txBody>
          <a:bodyPr>
            <a:normAutofit fontScale="90000"/>
          </a:bodyPr>
          <a:lstStyle/>
          <a:p>
            <a:pPr algn="ctr">
              <a:lnSpc>
                <a:spcPct val="150000"/>
              </a:lnSpc>
            </a:pPr>
            <a:r>
              <a:rPr lang="tr-TR" sz="3600" b="1" dirty="0" smtClean="0">
                <a:solidFill>
                  <a:schemeClr val="tx1"/>
                </a:solidFill>
                <a:latin typeface="Comic Sans MS" panose="030F0702030302020204" pitchFamily="66" charset="0"/>
                <a:cs typeface="Arial" panose="020B0604020202020204" pitchFamily="34" charset="0"/>
              </a:rPr>
              <a:t>Güvenlik ve Sağlık İşaretleri </a:t>
            </a:r>
            <a:endParaRPr lang="tr-TR" sz="3600" b="1" dirty="0">
              <a:solidFill>
                <a:schemeClr val="tx1"/>
              </a:solidFill>
              <a:latin typeface="Comic Sans MS" panose="030F0702030302020204" pitchFamily="66" charset="0"/>
              <a:cs typeface="Arial" panose="020B0604020202020204" pitchFamily="34" charset="0"/>
            </a:endParaRPr>
          </a:p>
        </p:txBody>
      </p:sp>
      <p:sp>
        <p:nvSpPr>
          <p:cNvPr id="3" name="2 İçerik Yer Tutucusu"/>
          <p:cNvSpPr>
            <a:spLocks noGrp="1"/>
          </p:cNvSpPr>
          <p:nvPr>
            <p:ph idx="1"/>
          </p:nvPr>
        </p:nvSpPr>
        <p:spPr>
          <a:xfrm>
            <a:off x="642910" y="2060849"/>
            <a:ext cx="8001056" cy="4154233"/>
          </a:xfrm>
          <a:ln w="9525">
            <a:noFill/>
          </a:ln>
          <a:scene3d>
            <a:camera prst="orthographicFront"/>
            <a:lightRig rig="threePt" dir="t"/>
          </a:scene3d>
          <a:sp3d>
            <a:bevelT prst="relaxedInset"/>
          </a:sp3d>
        </p:spPr>
        <p:txBody>
          <a:bodyPr>
            <a:normAutofit fontScale="85000" lnSpcReduction="10000"/>
          </a:bodyPr>
          <a:lstStyle/>
          <a:p>
            <a:pPr marL="400050" lvl="1" indent="0" algn="just">
              <a:lnSpc>
                <a:spcPct val="150000"/>
              </a:lnSpc>
              <a:buNone/>
            </a:pPr>
            <a:endParaRPr lang="tr-TR" sz="2400" b="1" dirty="0" smtClean="0">
              <a:solidFill>
                <a:schemeClr val="tx1"/>
              </a:solidFill>
              <a:latin typeface="Comic Sans MS" panose="030F0702030302020204" pitchFamily="66" charset="0"/>
              <a:cs typeface="Arial" panose="020B0604020202020204" pitchFamily="34" charset="0"/>
            </a:endParaRPr>
          </a:p>
          <a:p>
            <a:pPr marL="952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EMREDİCİ İŞARETLER    </a:t>
            </a:r>
          </a:p>
          <a:p>
            <a:pPr marL="4000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a:t>
            </a:r>
          </a:p>
          <a:p>
            <a:pPr marL="4000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YASAKLAYICI İŞARETLER</a:t>
            </a:r>
          </a:p>
          <a:p>
            <a:pPr marL="4000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a:t>
            </a:r>
          </a:p>
          <a:p>
            <a:pPr marL="4000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UYARI İŞARETLERİ</a:t>
            </a:r>
          </a:p>
          <a:p>
            <a:pPr marL="40005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a:t>
            </a:r>
          </a:p>
          <a:p>
            <a:pPr marL="266700" lvl="1" indent="0" algn="just">
              <a:lnSpc>
                <a:spcPct val="150000"/>
              </a:lnSpc>
              <a:buNone/>
            </a:pPr>
            <a:r>
              <a:rPr lang="tr-TR" sz="2400" b="1" dirty="0" smtClean="0">
                <a:solidFill>
                  <a:schemeClr val="tx1"/>
                </a:solidFill>
                <a:latin typeface="Comic Sans MS" panose="030F0702030302020204" pitchFamily="66" charset="0"/>
                <a:cs typeface="Arial" panose="020B0604020202020204" pitchFamily="34" charset="0"/>
              </a:rPr>
              <a:t>                   ACİL ÇIKIŞ VE İLK YARDIM İŞARETLERİ</a:t>
            </a:r>
          </a:p>
        </p:txBody>
      </p:sp>
    </p:spTree>
    <p:extLst>
      <p:ext uri="{BB962C8B-B14F-4D97-AF65-F5344CB8AC3E}">
        <p14:creationId xmlns:p14="http://schemas.microsoft.com/office/powerpoint/2010/main" val="1345307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3568" y="404664"/>
            <a:ext cx="8001056" cy="864096"/>
          </a:xfrm>
          <a:ln w="9525">
            <a:noFill/>
          </a:ln>
        </p:spPr>
        <p:style>
          <a:lnRef idx="2">
            <a:schemeClr val="dk1"/>
          </a:lnRef>
          <a:fillRef idx="1">
            <a:schemeClr val="lt1"/>
          </a:fillRef>
          <a:effectRef idx="0">
            <a:schemeClr val="dk1"/>
          </a:effectRef>
          <a:fontRef idx="minor">
            <a:schemeClr val="dk1"/>
          </a:fontRef>
        </p:style>
        <p:txBody>
          <a:bodyPr>
            <a:normAutofit fontScale="90000"/>
          </a:bodyPr>
          <a:lstStyle/>
          <a:p>
            <a:pPr algn="just" eaLnBrk="1" hangingPunct="1">
              <a:lnSpc>
                <a:spcPct val="150000"/>
              </a:lnSpc>
            </a:pPr>
            <a:r>
              <a:rPr lang="tr-TR" sz="3600" b="1" dirty="0" smtClean="0">
                <a:solidFill>
                  <a:schemeClr val="tx1"/>
                </a:solidFill>
                <a:latin typeface="Comic Sans MS" panose="030F0702030302020204" pitchFamily="66" charset="0"/>
                <a:cs typeface="Arial" panose="020B0604020202020204" pitchFamily="34" charset="0"/>
              </a:rPr>
              <a:t>Emredici İşaretler </a:t>
            </a:r>
          </a:p>
        </p:txBody>
      </p:sp>
      <p:sp>
        <p:nvSpPr>
          <p:cNvPr id="41987" name="Rectangle 3"/>
          <p:cNvSpPr>
            <a:spLocks noGrp="1" noChangeArrowheads="1"/>
          </p:cNvSpPr>
          <p:nvPr>
            <p:ph idx="1"/>
          </p:nvPr>
        </p:nvSpPr>
        <p:spPr>
          <a:xfrm>
            <a:off x="611560" y="2060848"/>
            <a:ext cx="8001056" cy="3816423"/>
          </a:xfrm>
          <a:noFill/>
          <a:ln w="9525">
            <a:noFill/>
          </a:ln>
        </p:spPr>
        <p:style>
          <a:lnRef idx="2">
            <a:schemeClr val="dk1"/>
          </a:lnRef>
          <a:fillRef idx="1">
            <a:schemeClr val="lt1"/>
          </a:fillRef>
          <a:effectRef idx="0">
            <a:schemeClr val="dk1"/>
          </a:effectRef>
          <a:fontRef idx="minor">
            <a:schemeClr val="dk1"/>
          </a:fontRef>
        </p:style>
        <p:txBody>
          <a:bodyPr>
            <a:noAutofit/>
          </a:bodyPr>
          <a:lstStyle/>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Daire biçiminde,</a:t>
            </a:r>
          </a:p>
          <a:p>
            <a:pPr algn="just" eaLnBrk="1" hangingPunct="1">
              <a:lnSpc>
                <a:spcPct val="150000"/>
              </a:lnSpc>
              <a:buFont typeface="Wingdings" panose="05000000000000000000" pitchFamily="2" charset="2"/>
              <a:buChar char="ü"/>
            </a:pPr>
            <a:r>
              <a:rPr lang="tr-TR" sz="2800" dirty="0" smtClean="0">
                <a:solidFill>
                  <a:schemeClr val="tx1"/>
                </a:solidFill>
                <a:latin typeface="Comic Sans MS" panose="030F0702030302020204" pitchFamily="66" charset="0"/>
                <a:cs typeface="Arial" panose="020B0604020202020204" pitchFamily="34" charset="0"/>
              </a:rPr>
              <a:t>Mavi zemin üzerine </a:t>
            </a:r>
            <a:r>
              <a:rPr lang="tr-TR" sz="2800" b="1" u="sng" dirty="0" smtClean="0">
                <a:solidFill>
                  <a:schemeClr val="tx1"/>
                </a:solidFill>
                <a:latin typeface="Comic Sans MS" panose="030F0702030302020204" pitchFamily="66" charset="0"/>
                <a:cs typeface="Arial" panose="020B0604020202020204" pitchFamily="34" charset="0"/>
              </a:rPr>
              <a:t>beyaz </a:t>
            </a:r>
            <a:r>
              <a:rPr lang="tr-TR" sz="2800" b="1" u="sng" dirty="0" err="1" smtClean="0">
                <a:solidFill>
                  <a:schemeClr val="tx1"/>
                </a:solidFill>
                <a:latin typeface="Comic Sans MS" panose="030F0702030302020204" pitchFamily="66" charset="0"/>
                <a:cs typeface="Arial" panose="020B0604020202020204" pitchFamily="34" charset="0"/>
              </a:rPr>
              <a:t>piktogram</a:t>
            </a:r>
            <a:r>
              <a:rPr lang="tr-TR" sz="2800" b="1" u="sng" dirty="0" smtClean="0">
                <a:solidFill>
                  <a:schemeClr val="tx1"/>
                </a:solidFill>
                <a:latin typeface="Comic Sans MS" panose="030F0702030302020204" pitchFamily="66" charset="0"/>
                <a:cs typeface="Arial" panose="020B0604020202020204" pitchFamily="34" charset="0"/>
              </a:rPr>
              <a:t> </a:t>
            </a:r>
            <a:r>
              <a:rPr lang="tr-TR" sz="2800" b="1" dirty="0" smtClean="0">
                <a:solidFill>
                  <a:schemeClr val="tx1"/>
                </a:solidFill>
                <a:latin typeface="Comic Sans MS" panose="030F0702030302020204" pitchFamily="66" charset="0"/>
                <a:cs typeface="Arial" panose="020B0604020202020204" pitchFamily="34" charset="0"/>
              </a:rPr>
              <a:t>olmalıdır</a:t>
            </a:r>
            <a:r>
              <a:rPr lang="tr-TR" sz="2800" b="1" dirty="0" smtClean="0">
                <a:solidFill>
                  <a:schemeClr val="tx1"/>
                </a:solidFill>
                <a:latin typeface="Comic Sans MS" panose="030F0702030302020204" pitchFamily="66" charset="0"/>
                <a:cs typeface="Arial" panose="020B0604020202020204" pitchFamily="34" charset="0"/>
              </a:rPr>
              <a:t>.</a:t>
            </a:r>
            <a:endParaRPr lang="tr-TR" sz="2800" b="1" dirty="0" smtClean="0">
              <a:solidFill>
                <a:schemeClr val="tx1"/>
              </a:solidFill>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3258919864"/>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2"/>
          <p:cNvSpPr txBox="1">
            <a:spLocks noChangeArrowheads="1"/>
          </p:cNvSpPr>
          <p:nvPr/>
        </p:nvSpPr>
        <p:spPr>
          <a:xfrm>
            <a:off x="642910" y="1052736"/>
            <a:ext cx="8001056" cy="864096"/>
          </a:xfrm>
          <a:prstGeom prst="rect">
            <a:avLst/>
          </a:prstGeom>
          <a:ln w="9525" cap="flat" cmpd="sng" algn="ctr">
            <a:noFill/>
            <a:prstDash val="solid"/>
          </a:ln>
        </p:spPr>
        <p:style>
          <a:lnRef idx="2">
            <a:schemeClr val="dk1"/>
          </a:lnRef>
          <a:fillRef idx="1">
            <a:schemeClr val="lt1"/>
          </a:fillRef>
          <a:effectRef idx="0">
            <a:schemeClr val="dk1"/>
          </a:effectRef>
          <a:fontRef idx="minor">
            <a:schemeClr val="dk1"/>
          </a:fontRef>
        </p:style>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rPr>
              <a:t>Emredici İşaretler </a:t>
            </a:r>
          </a:p>
        </p:txBody>
      </p:sp>
      <p:pic>
        <p:nvPicPr>
          <p:cNvPr id="50177" name="Picture 1"/>
          <p:cNvPicPr>
            <a:picLocks noChangeAspect="1" noChangeArrowheads="1"/>
          </p:cNvPicPr>
          <p:nvPr/>
        </p:nvPicPr>
        <p:blipFill>
          <a:blip r:embed="rId2" cstate="print"/>
          <a:srcRect/>
          <a:stretch>
            <a:fillRect/>
          </a:stretch>
        </p:blipFill>
        <p:spPr bwMode="auto">
          <a:xfrm>
            <a:off x="642910" y="2132856"/>
            <a:ext cx="8001056" cy="4032448"/>
          </a:xfrm>
          <a:prstGeom prst="rect">
            <a:avLst/>
          </a:prstGeom>
          <a:noFill/>
          <a:ln w="9525">
            <a:noFill/>
            <a:miter lim="800000"/>
            <a:headEnd/>
            <a:tailEnd/>
          </a:ln>
        </p:spPr>
      </p:pic>
    </p:spTree>
    <p:extLst>
      <p:ext uri="{BB962C8B-B14F-4D97-AF65-F5344CB8AC3E}">
        <p14:creationId xmlns:p14="http://schemas.microsoft.com/office/powerpoint/2010/main" val="1067437963"/>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42910" y="836712"/>
            <a:ext cx="8001056" cy="1095980"/>
          </a:xfrm>
          <a:ln w="9525">
            <a:noFill/>
          </a:ln>
        </p:spPr>
        <p:style>
          <a:lnRef idx="2">
            <a:schemeClr val="dk1"/>
          </a:lnRef>
          <a:fillRef idx="1">
            <a:schemeClr val="lt1"/>
          </a:fillRef>
          <a:effectRef idx="0">
            <a:schemeClr val="dk1"/>
          </a:effectRef>
          <a:fontRef idx="minor">
            <a:schemeClr val="dk1"/>
          </a:fontRef>
        </p:style>
        <p:txBody>
          <a:bodyPr>
            <a:normAutofit fontScale="90000"/>
          </a:bodyPr>
          <a:lstStyle/>
          <a:p>
            <a:pPr marL="342900" lvl="0" indent="-342900" algn="ctr">
              <a:lnSpc>
                <a:spcPct val="150000"/>
              </a:lnSpc>
              <a:spcBef>
                <a:spcPct val="20000"/>
              </a:spcBef>
            </a:pPr>
            <a:r>
              <a:rPr lang="tr-TR" sz="3600" dirty="0" smtClean="0">
                <a:solidFill>
                  <a:schemeClr val="tx1"/>
                </a:solidFill>
                <a:latin typeface="Comic Sans MS" panose="030F0702030302020204" pitchFamily="66" charset="0"/>
                <a:cs typeface="Arial" panose="020B0604020202020204" pitchFamily="34" charset="0"/>
              </a:rPr>
              <a:t/>
            </a:r>
            <a:br>
              <a:rPr lang="tr-TR" sz="3600" dirty="0" smtClean="0">
                <a:solidFill>
                  <a:schemeClr val="tx1"/>
                </a:solidFill>
                <a:latin typeface="Comic Sans MS" panose="030F0702030302020204" pitchFamily="66" charset="0"/>
                <a:cs typeface="Arial" panose="020B0604020202020204" pitchFamily="34" charset="0"/>
              </a:rPr>
            </a:br>
            <a:r>
              <a:rPr lang="tr-TR" sz="4000" b="1" dirty="0" smtClean="0">
                <a:solidFill>
                  <a:schemeClr val="tx1"/>
                </a:solidFill>
                <a:latin typeface="Comic Sans MS" panose="030F0702030302020204" pitchFamily="66" charset="0"/>
                <a:cs typeface="Arial" panose="020B0604020202020204" pitchFamily="34" charset="0"/>
              </a:rPr>
              <a:t>Yasaklayıcı İşaretler </a:t>
            </a:r>
            <a:endParaRPr lang="tr-TR" sz="3600" dirty="0" smtClean="0">
              <a:solidFill>
                <a:schemeClr val="tx1"/>
              </a:solidFill>
              <a:latin typeface="Comic Sans MS" panose="030F0702030302020204" pitchFamily="66" charset="0"/>
              <a:cs typeface="Arial" panose="020B0604020202020204" pitchFamily="34" charset="0"/>
            </a:endParaRPr>
          </a:p>
        </p:txBody>
      </p:sp>
      <p:sp>
        <p:nvSpPr>
          <p:cNvPr id="32771" name="Rectangle 3"/>
          <p:cNvSpPr>
            <a:spLocks noGrp="1" noChangeArrowheads="1"/>
          </p:cNvSpPr>
          <p:nvPr>
            <p:ph idx="1"/>
          </p:nvPr>
        </p:nvSpPr>
        <p:spPr>
          <a:xfrm>
            <a:off x="539552" y="2204864"/>
            <a:ext cx="8001056" cy="3456384"/>
          </a:xfrm>
          <a:ln w="9525">
            <a:noFill/>
          </a:ln>
        </p:spPr>
        <p:style>
          <a:lnRef idx="2">
            <a:schemeClr val="dk1"/>
          </a:lnRef>
          <a:fillRef idx="1">
            <a:schemeClr val="lt1"/>
          </a:fillRef>
          <a:effectRef idx="0">
            <a:schemeClr val="dk1"/>
          </a:effectRef>
          <a:fontRef idx="minor">
            <a:schemeClr val="dk1"/>
          </a:fontRef>
        </p:style>
        <p:txBody>
          <a:bodyPr>
            <a:normAutofit/>
          </a:bodyPr>
          <a:lstStyle/>
          <a:p>
            <a:pPr algn="just" eaLnBrk="1" hangingPunct="1">
              <a:lnSpc>
                <a:spcPct val="150000"/>
              </a:lnSpc>
              <a:buFont typeface="Wingdings" panose="05000000000000000000" pitchFamily="2" charset="2"/>
              <a:buChar char="ü"/>
            </a:pPr>
            <a:r>
              <a:rPr lang="tr-TR" sz="2400" dirty="0" smtClean="0">
                <a:solidFill>
                  <a:schemeClr val="tx1"/>
                </a:solidFill>
                <a:latin typeface="Comic Sans MS" panose="030F0702030302020204" pitchFamily="66" charset="0"/>
                <a:cs typeface="Arial" panose="020B0604020202020204" pitchFamily="34" charset="0"/>
              </a:rPr>
              <a:t>Daire biçiminde,</a:t>
            </a:r>
          </a:p>
          <a:p>
            <a:pPr algn="just" eaLnBrk="1" hangingPunct="1">
              <a:lnSpc>
                <a:spcPct val="150000"/>
              </a:lnSpc>
              <a:buFont typeface="Wingdings" panose="05000000000000000000" pitchFamily="2" charset="2"/>
              <a:buChar char="ü"/>
            </a:pPr>
            <a:r>
              <a:rPr lang="tr-TR" sz="2400" dirty="0" smtClean="0">
                <a:solidFill>
                  <a:schemeClr val="tx1"/>
                </a:solidFill>
                <a:latin typeface="Comic Sans MS" panose="030F0702030302020204" pitchFamily="66" charset="0"/>
                <a:cs typeface="Arial" panose="020B0604020202020204" pitchFamily="34" charset="0"/>
              </a:rPr>
              <a:t>Beyaz zemin üzerine </a:t>
            </a:r>
            <a:r>
              <a:rPr lang="tr-TR" sz="2400" b="1" u="sng" dirty="0" smtClean="0">
                <a:solidFill>
                  <a:schemeClr val="tx1"/>
                </a:solidFill>
                <a:latin typeface="Comic Sans MS" panose="030F0702030302020204" pitchFamily="66" charset="0"/>
                <a:cs typeface="Arial" panose="020B0604020202020204" pitchFamily="34" charset="0"/>
              </a:rPr>
              <a:t>siyah </a:t>
            </a:r>
            <a:r>
              <a:rPr lang="tr-TR" sz="2400" b="1" u="sng" dirty="0" err="1" smtClean="0">
                <a:solidFill>
                  <a:schemeClr val="tx1"/>
                </a:solidFill>
                <a:latin typeface="Comic Sans MS" panose="030F0702030302020204" pitchFamily="66" charset="0"/>
                <a:cs typeface="Arial" panose="020B0604020202020204" pitchFamily="34" charset="0"/>
              </a:rPr>
              <a:t>piktogram</a:t>
            </a:r>
            <a:r>
              <a:rPr lang="tr-TR" sz="2400" b="1" u="sng" dirty="0" smtClean="0">
                <a:solidFill>
                  <a:schemeClr val="tx1"/>
                </a:solidFill>
                <a:latin typeface="Comic Sans MS" panose="030F0702030302020204" pitchFamily="66" charset="0"/>
                <a:cs typeface="Arial" panose="020B0604020202020204" pitchFamily="34" charset="0"/>
              </a:rPr>
              <a:t>, kırmızı çerçeve</a:t>
            </a:r>
            <a:r>
              <a:rPr lang="tr-TR" sz="2400" dirty="0" smtClean="0">
                <a:solidFill>
                  <a:schemeClr val="tx1"/>
                </a:solidFill>
                <a:latin typeface="Comic Sans MS" panose="030F0702030302020204" pitchFamily="66" charset="0"/>
                <a:cs typeface="Arial" panose="020B0604020202020204" pitchFamily="34" charset="0"/>
              </a:rPr>
              <a:t> ve diyagonal çizgi şeklinde olmalıdır</a:t>
            </a:r>
            <a:r>
              <a:rPr lang="tr-TR" sz="2400" dirty="0" smtClean="0">
                <a:solidFill>
                  <a:schemeClr val="tx1"/>
                </a:solidFill>
                <a:latin typeface="Comic Sans MS" panose="030F0702030302020204" pitchFamily="66" charset="0"/>
                <a:cs typeface="Arial" panose="020B0604020202020204" pitchFamily="34" charset="0"/>
              </a:rPr>
              <a:t>.</a:t>
            </a:r>
            <a:endParaRPr lang="tr-TR" sz="2400" dirty="0" smtClean="0">
              <a:solidFill>
                <a:schemeClr val="tx1"/>
              </a:solidFill>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25407748"/>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TotalTime>
  <Words>281</Words>
  <Application>Microsoft Office PowerPoint</Application>
  <PresentationFormat>Ekran Gösterisi (4:3)</PresentationFormat>
  <Paragraphs>63</Paragraphs>
  <Slides>21</Slides>
  <Notes>7</Notes>
  <HiddenSlides>0</HiddenSlides>
  <MMClips>0</MMClips>
  <ScaleCrop>false</ScaleCrop>
  <HeadingPairs>
    <vt:vector size="4" baseType="variant">
      <vt:variant>
        <vt:lpstr>Tema</vt:lpstr>
      </vt:variant>
      <vt:variant>
        <vt:i4>2</vt:i4>
      </vt:variant>
      <vt:variant>
        <vt:lpstr>Slayt Başlıkları</vt:lpstr>
      </vt:variant>
      <vt:variant>
        <vt:i4>21</vt:i4>
      </vt:variant>
    </vt:vector>
  </HeadingPairs>
  <TitlesOfParts>
    <vt:vector size="23" baseType="lpstr">
      <vt:lpstr>Ofis Teması</vt:lpstr>
      <vt:lpstr>Geçmişe bakış</vt:lpstr>
      <vt:lpstr>PowerPoint Sunusu</vt:lpstr>
      <vt:lpstr>PowerPoint Sunusu</vt:lpstr>
      <vt:lpstr>PowerPoint Sunusu</vt:lpstr>
      <vt:lpstr>Güvenlik ve Sağlık İşaretleri  </vt:lpstr>
      <vt:lpstr>Güvenlik ve Sağlık İşaretleri  </vt:lpstr>
      <vt:lpstr>Güvenlik ve Sağlık İşaretleri </vt:lpstr>
      <vt:lpstr>Emredici İşaretler </vt:lpstr>
      <vt:lpstr>PowerPoint Sunusu</vt:lpstr>
      <vt:lpstr> Yasaklayıcı İşaretler </vt:lpstr>
      <vt:lpstr>Yasaklayıcı İşaretler -2</vt:lpstr>
      <vt:lpstr>Uyarı İşaretleri </vt:lpstr>
      <vt:lpstr>PowerPoint Sunusu</vt:lpstr>
      <vt:lpstr>PowerPoint Sunusu</vt:lpstr>
      <vt:lpstr> Acil Çıkış ve İlk Yardım İşaretleri </vt:lpstr>
      <vt:lpstr>PowerPoint Sunusu</vt:lpstr>
      <vt:lpstr>PowerPoint Sunusu</vt:lpstr>
      <vt:lpstr>Yangınla Mücadele İşaretleri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NEVA</dc:creator>
  <cp:lastModifiedBy>Aykut Çakır</cp:lastModifiedBy>
  <cp:revision>97</cp:revision>
  <dcterms:created xsi:type="dcterms:W3CDTF">2016-07-26T08:28:19Z</dcterms:created>
  <dcterms:modified xsi:type="dcterms:W3CDTF">2018-02-14T11:25:15Z</dcterms:modified>
</cp:coreProperties>
</file>