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20"/>
  </p:notesMasterIdLst>
  <p:sldIdLst>
    <p:sldId id="298" r:id="rId2"/>
    <p:sldId id="299" r:id="rId3"/>
    <p:sldId id="295" r:id="rId4"/>
    <p:sldId id="257" r:id="rId5"/>
    <p:sldId id="281" r:id="rId6"/>
    <p:sldId id="270" r:id="rId7"/>
    <p:sldId id="261" r:id="rId8"/>
    <p:sldId id="262" r:id="rId9"/>
    <p:sldId id="300" r:id="rId10"/>
    <p:sldId id="263" r:id="rId11"/>
    <p:sldId id="265" r:id="rId12"/>
    <p:sldId id="269" r:id="rId13"/>
    <p:sldId id="302" r:id="rId14"/>
    <p:sldId id="267" r:id="rId15"/>
    <p:sldId id="283" r:id="rId16"/>
    <p:sldId id="292" r:id="rId17"/>
    <p:sldId id="303" r:id="rId18"/>
    <p:sldId id="297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32" autoAdjust="0"/>
    <p:restoredTop sz="94364" autoAdjust="0"/>
  </p:normalViewPr>
  <p:slideViewPr>
    <p:cSldViewPr>
      <p:cViewPr varScale="1">
        <p:scale>
          <a:sx n="74" d="100"/>
          <a:sy n="74" d="100"/>
        </p:scale>
        <p:origin x="-10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68788A-79D0-41CB-9046-63F507D3B78D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3EC1144-79B3-42F8-898D-10CFF93F18CB}">
      <dgm:prSet phldrT="[Metin]"/>
      <dgm:spPr>
        <a:gradFill flip="none" rotWithShape="0">
          <a:gsLst>
            <a:gs pos="0">
              <a:srgbClr val="CC00CC">
                <a:tint val="66000"/>
                <a:satMod val="160000"/>
              </a:srgbClr>
            </a:gs>
            <a:gs pos="50000">
              <a:srgbClr val="CC00CC">
                <a:tint val="44500"/>
                <a:satMod val="160000"/>
              </a:srgbClr>
            </a:gs>
            <a:gs pos="100000">
              <a:srgbClr val="CC00CC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>
          <a:solidFill>
            <a:schemeClr val="tx1"/>
          </a:solidFill>
        </a:ln>
      </dgm:spPr>
      <dgm:t>
        <a:bodyPr/>
        <a:lstStyle/>
        <a:p>
          <a:r>
            <a:rPr lang="tr-TR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EKİPMAN</a:t>
          </a:r>
          <a:endParaRPr lang="tr-TR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85461D7-46AE-4D38-B98B-3FFC106D6135}" type="parTrans" cxnId="{B34C495C-AB51-48AD-B634-F2F01C815879}">
      <dgm:prSet/>
      <dgm:spPr>
        <a:ln>
          <a:solidFill>
            <a:schemeClr val="tx1"/>
          </a:solidFill>
        </a:ln>
      </dgm:spPr>
      <dgm:t>
        <a:bodyPr/>
        <a:lstStyle/>
        <a:p>
          <a:endParaRPr lang="tr-T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7AD36B-4782-4A04-8C86-309BD257D2CA}" type="sibTrans" cxnId="{B34C495C-AB51-48AD-B634-F2F01C815879}">
      <dgm:prSet/>
      <dgm:spPr/>
      <dgm:t>
        <a:bodyPr/>
        <a:lstStyle/>
        <a:p>
          <a:endParaRPr lang="tr-TR"/>
        </a:p>
      </dgm:t>
    </dgm:pt>
    <dgm:pt modelId="{4FBFB25C-E422-4E2B-8AC3-C961C3D00E17}">
      <dgm:prSet phldrT="[Metin]" custT="1"/>
      <dgm:spPr/>
      <dgm:t>
        <a:bodyPr/>
        <a:lstStyle/>
        <a:p>
          <a:r>
            <a:rPr lang="tr-TR" sz="1600" b="1" dirty="0" smtClean="0">
              <a:latin typeface="Arial" pitchFamily="34" charset="0"/>
              <a:cs typeface="Arial" pitchFamily="34" charset="0"/>
            </a:rPr>
            <a:t>Monitör</a:t>
          </a:r>
          <a:endParaRPr lang="tr-TR" sz="1600" b="1" dirty="0">
            <a:latin typeface="Arial" pitchFamily="34" charset="0"/>
            <a:cs typeface="Arial" pitchFamily="34" charset="0"/>
          </a:endParaRPr>
        </a:p>
      </dgm:t>
    </dgm:pt>
    <dgm:pt modelId="{C711D67C-2F13-442A-9ED9-EA4C41846875}" type="parTrans" cxnId="{E3145CC6-52FE-4712-8F07-31FD77466E34}">
      <dgm:prSet/>
      <dgm:spPr/>
      <dgm:t>
        <a:bodyPr/>
        <a:lstStyle/>
        <a:p>
          <a:endParaRPr lang="tr-TR"/>
        </a:p>
      </dgm:t>
    </dgm:pt>
    <dgm:pt modelId="{A9BD4303-48EF-42D8-84E3-DA1FA68CD9AA}" type="sibTrans" cxnId="{E3145CC6-52FE-4712-8F07-31FD77466E34}">
      <dgm:prSet/>
      <dgm:spPr/>
      <dgm:t>
        <a:bodyPr/>
        <a:lstStyle/>
        <a:p>
          <a:endParaRPr lang="tr-TR"/>
        </a:p>
      </dgm:t>
    </dgm:pt>
    <dgm:pt modelId="{A2DEF80B-8254-4AD7-8C23-814044A47CBB}">
      <dgm:prSet phldrT="[Metin]"/>
      <dgm:spPr>
        <a:gradFill flip="none" rotWithShape="0">
          <a:gsLst>
            <a:gs pos="0">
              <a:srgbClr val="CC00CC">
                <a:tint val="66000"/>
                <a:satMod val="160000"/>
              </a:srgbClr>
            </a:gs>
            <a:gs pos="50000">
              <a:srgbClr val="CC00CC">
                <a:tint val="44500"/>
                <a:satMod val="160000"/>
              </a:srgbClr>
            </a:gs>
            <a:gs pos="100000">
              <a:srgbClr val="CC00CC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>
          <a:solidFill>
            <a:schemeClr val="tx1"/>
          </a:solidFill>
        </a:ln>
      </dgm:spPr>
      <dgm:t>
        <a:bodyPr/>
        <a:lstStyle/>
        <a:p>
          <a:r>
            <a:rPr lang="tr-TR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ÇALIŞMA ORTAMI</a:t>
          </a:r>
          <a:endParaRPr lang="tr-TR" b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300F695-111C-476A-9ECF-D63E851F2FCD}" type="parTrans" cxnId="{BC914724-FF7A-4A84-A072-3F99CD0848E9}">
      <dgm:prSet/>
      <dgm:spPr>
        <a:ln>
          <a:solidFill>
            <a:schemeClr val="tx1"/>
          </a:solidFill>
        </a:ln>
      </dgm:spPr>
      <dgm:t>
        <a:bodyPr/>
        <a:lstStyle/>
        <a:p>
          <a:endParaRPr lang="tr-T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BA75C4-7A4C-4A06-8A96-23F2E46D1DE1}" type="sibTrans" cxnId="{BC914724-FF7A-4A84-A072-3F99CD0848E9}">
      <dgm:prSet/>
      <dgm:spPr/>
      <dgm:t>
        <a:bodyPr/>
        <a:lstStyle/>
        <a:p>
          <a:endParaRPr lang="tr-TR"/>
        </a:p>
      </dgm:t>
    </dgm:pt>
    <dgm:pt modelId="{D6694C9F-ABBE-4101-B521-C80E8F8495FF}">
      <dgm:prSet phldrT="[Metin]" custT="1"/>
      <dgm:spPr/>
      <dgm:t>
        <a:bodyPr/>
        <a:lstStyle/>
        <a:p>
          <a:r>
            <a:rPr lang="tr-TR" sz="1600" b="1" dirty="0" smtClean="0">
              <a:latin typeface="Arial" pitchFamily="34" charset="0"/>
              <a:cs typeface="Arial" pitchFamily="34" charset="0"/>
            </a:rPr>
            <a:t>Gerekli Alan</a:t>
          </a:r>
          <a:endParaRPr lang="tr-TR" sz="1600" b="1" dirty="0">
            <a:latin typeface="Arial" pitchFamily="34" charset="0"/>
            <a:cs typeface="Arial" pitchFamily="34" charset="0"/>
          </a:endParaRPr>
        </a:p>
      </dgm:t>
    </dgm:pt>
    <dgm:pt modelId="{F7E20C15-C74F-4C85-ADD7-BE914CC2711C}" type="parTrans" cxnId="{D3D88BA3-96D1-44E3-B082-571FCB6EDB76}">
      <dgm:prSet/>
      <dgm:spPr/>
      <dgm:t>
        <a:bodyPr/>
        <a:lstStyle/>
        <a:p>
          <a:endParaRPr lang="tr-TR"/>
        </a:p>
      </dgm:t>
    </dgm:pt>
    <dgm:pt modelId="{F72479E8-7328-446D-B618-44F25571A9B4}" type="sibTrans" cxnId="{D3D88BA3-96D1-44E3-B082-571FCB6EDB76}">
      <dgm:prSet/>
      <dgm:spPr/>
      <dgm:t>
        <a:bodyPr/>
        <a:lstStyle/>
        <a:p>
          <a:endParaRPr lang="tr-TR"/>
        </a:p>
      </dgm:t>
    </dgm:pt>
    <dgm:pt modelId="{45D78EA9-302B-42F3-86BC-47144D47442B}">
      <dgm:prSet phldrT="[Metin]" custT="1"/>
      <dgm:spPr/>
      <dgm:t>
        <a:bodyPr/>
        <a:lstStyle/>
        <a:p>
          <a:r>
            <a:rPr lang="tr-TR" sz="1600" b="1" dirty="0" smtClean="0">
              <a:latin typeface="Arial" pitchFamily="34" charset="0"/>
              <a:cs typeface="Arial" pitchFamily="34" charset="0"/>
            </a:rPr>
            <a:t>Aydınlatma</a:t>
          </a:r>
          <a:endParaRPr lang="tr-TR" sz="1600" b="1" dirty="0">
            <a:latin typeface="Arial" pitchFamily="34" charset="0"/>
            <a:cs typeface="Arial" pitchFamily="34" charset="0"/>
          </a:endParaRPr>
        </a:p>
      </dgm:t>
    </dgm:pt>
    <dgm:pt modelId="{1F96E128-D609-4453-B864-8AD3871897BA}" type="parTrans" cxnId="{5F1FBCED-CC02-4B67-A22C-032362E83407}">
      <dgm:prSet/>
      <dgm:spPr/>
      <dgm:t>
        <a:bodyPr/>
        <a:lstStyle/>
        <a:p>
          <a:endParaRPr lang="tr-TR"/>
        </a:p>
      </dgm:t>
    </dgm:pt>
    <dgm:pt modelId="{74EB363B-14EE-43B8-9383-544ABF2E671C}" type="sibTrans" cxnId="{5F1FBCED-CC02-4B67-A22C-032362E83407}">
      <dgm:prSet/>
      <dgm:spPr/>
      <dgm:t>
        <a:bodyPr/>
        <a:lstStyle/>
        <a:p>
          <a:endParaRPr lang="tr-TR"/>
        </a:p>
      </dgm:t>
    </dgm:pt>
    <dgm:pt modelId="{D9123CE2-22C0-470B-80D1-26BC2F14970F}">
      <dgm:prSet phldrT="[Metin]" custT="1"/>
      <dgm:spPr>
        <a:gradFill flip="none" rotWithShape="0">
          <a:gsLst>
            <a:gs pos="0">
              <a:srgbClr val="CC00CC">
                <a:tint val="66000"/>
                <a:satMod val="160000"/>
              </a:srgbClr>
            </a:gs>
            <a:gs pos="50000">
              <a:srgbClr val="CC00CC">
                <a:tint val="44500"/>
                <a:satMod val="160000"/>
              </a:srgbClr>
            </a:gs>
            <a:gs pos="100000">
              <a:srgbClr val="CC00CC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>
          <a:solidFill>
            <a:schemeClr val="tx1"/>
          </a:solidFill>
        </a:ln>
      </dgm:spPr>
      <dgm:t>
        <a:bodyPr/>
        <a:lstStyle/>
        <a:p>
          <a:r>
            <a:rPr lang="tr-TR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BİLGİSAYAR PROGRAMLARI</a:t>
          </a:r>
          <a:endParaRPr lang="tr-TR" sz="20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BB7C435-5108-4025-BA9A-15143BD7DBC5}" type="parTrans" cxnId="{BC8349FA-5CB3-4752-81FE-C7E56E7D7AD6}">
      <dgm:prSet/>
      <dgm:spPr>
        <a:ln>
          <a:solidFill>
            <a:schemeClr val="tx1"/>
          </a:solidFill>
        </a:ln>
      </dgm:spPr>
      <dgm:t>
        <a:bodyPr/>
        <a:lstStyle/>
        <a:p>
          <a:endParaRPr lang="tr-T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30F257-EC8F-4ACD-BB7E-BFF1F9A71CF9}" type="sibTrans" cxnId="{BC8349FA-5CB3-4752-81FE-C7E56E7D7AD6}">
      <dgm:prSet/>
      <dgm:spPr/>
      <dgm:t>
        <a:bodyPr/>
        <a:lstStyle/>
        <a:p>
          <a:endParaRPr lang="tr-TR"/>
        </a:p>
      </dgm:t>
    </dgm:pt>
    <dgm:pt modelId="{6EB65C06-542B-4F5C-8E8C-CA3DFB87ABF5}">
      <dgm:prSet phldrT="[Metin]" custT="1"/>
      <dgm:spPr/>
      <dgm:t>
        <a:bodyPr/>
        <a:lstStyle/>
        <a:p>
          <a:r>
            <a:rPr lang="tr-TR" sz="1600" b="1" dirty="0" smtClean="0">
              <a:latin typeface="Arial" pitchFamily="34" charset="0"/>
              <a:cs typeface="Arial" pitchFamily="34" charset="0"/>
            </a:rPr>
            <a:t>Yansıma ve Parlama</a:t>
          </a:r>
          <a:endParaRPr lang="tr-TR" sz="1600" b="1" dirty="0">
            <a:latin typeface="Arial" pitchFamily="34" charset="0"/>
            <a:cs typeface="Arial" pitchFamily="34" charset="0"/>
          </a:endParaRPr>
        </a:p>
      </dgm:t>
    </dgm:pt>
    <dgm:pt modelId="{F6D455B1-1079-4C3E-A00C-B6359673571E}" type="parTrans" cxnId="{11AD64C9-9799-4ED6-91CB-90B26907FAB8}">
      <dgm:prSet/>
      <dgm:spPr/>
      <dgm:t>
        <a:bodyPr/>
        <a:lstStyle/>
        <a:p>
          <a:endParaRPr lang="tr-TR"/>
        </a:p>
      </dgm:t>
    </dgm:pt>
    <dgm:pt modelId="{33DA8194-A482-464A-9039-048707632088}" type="sibTrans" cxnId="{11AD64C9-9799-4ED6-91CB-90B26907FAB8}">
      <dgm:prSet/>
      <dgm:spPr/>
      <dgm:t>
        <a:bodyPr/>
        <a:lstStyle/>
        <a:p>
          <a:endParaRPr lang="tr-TR"/>
        </a:p>
      </dgm:t>
    </dgm:pt>
    <dgm:pt modelId="{A382A14A-F2EA-47AF-8835-3B580A409DA8}">
      <dgm:prSet phldrT="[Metin]" custT="1"/>
      <dgm:spPr/>
      <dgm:t>
        <a:bodyPr/>
        <a:lstStyle/>
        <a:p>
          <a:r>
            <a:rPr lang="tr-TR" sz="1600" b="1" dirty="0" smtClean="0">
              <a:latin typeface="Arial" pitchFamily="34" charset="0"/>
              <a:cs typeface="Arial" pitchFamily="34" charset="0"/>
            </a:rPr>
            <a:t>Gürültü</a:t>
          </a:r>
          <a:endParaRPr lang="tr-TR" sz="1600" b="1" dirty="0">
            <a:latin typeface="Arial" pitchFamily="34" charset="0"/>
            <a:cs typeface="Arial" pitchFamily="34" charset="0"/>
          </a:endParaRPr>
        </a:p>
      </dgm:t>
    </dgm:pt>
    <dgm:pt modelId="{47449B5F-013A-4116-A915-82805B75FA74}" type="parTrans" cxnId="{7C68E107-F5EC-425B-B3C4-C96F20DB1098}">
      <dgm:prSet/>
      <dgm:spPr/>
      <dgm:t>
        <a:bodyPr/>
        <a:lstStyle/>
        <a:p>
          <a:endParaRPr lang="tr-TR"/>
        </a:p>
      </dgm:t>
    </dgm:pt>
    <dgm:pt modelId="{768F2C84-3E25-4ECF-9DB7-A820F733E335}" type="sibTrans" cxnId="{7C68E107-F5EC-425B-B3C4-C96F20DB1098}">
      <dgm:prSet/>
      <dgm:spPr/>
      <dgm:t>
        <a:bodyPr/>
        <a:lstStyle/>
        <a:p>
          <a:endParaRPr lang="tr-TR"/>
        </a:p>
      </dgm:t>
    </dgm:pt>
    <dgm:pt modelId="{804E4FA2-0383-44FD-83D9-F86361E8487F}">
      <dgm:prSet phldrT="[Metin]" custT="1"/>
      <dgm:spPr/>
      <dgm:t>
        <a:bodyPr/>
        <a:lstStyle/>
        <a:p>
          <a:r>
            <a:rPr lang="tr-TR" sz="1600" b="1" dirty="0" smtClean="0">
              <a:latin typeface="Arial" pitchFamily="34" charset="0"/>
              <a:cs typeface="Arial" pitchFamily="34" charset="0"/>
            </a:rPr>
            <a:t>Ortam Isısı</a:t>
          </a:r>
          <a:endParaRPr lang="tr-TR" sz="1600" b="1" dirty="0">
            <a:latin typeface="Arial" pitchFamily="34" charset="0"/>
            <a:cs typeface="Arial" pitchFamily="34" charset="0"/>
          </a:endParaRPr>
        </a:p>
      </dgm:t>
    </dgm:pt>
    <dgm:pt modelId="{21CD7DC7-81A4-4955-A1A2-A5AB7A72D3D5}" type="parTrans" cxnId="{30AE9E56-5D9C-4F68-9F8C-A293706433B1}">
      <dgm:prSet/>
      <dgm:spPr/>
      <dgm:t>
        <a:bodyPr/>
        <a:lstStyle/>
        <a:p>
          <a:endParaRPr lang="tr-TR"/>
        </a:p>
      </dgm:t>
    </dgm:pt>
    <dgm:pt modelId="{A41CA38A-B15C-420B-909D-B758CAC3A651}" type="sibTrans" cxnId="{30AE9E56-5D9C-4F68-9F8C-A293706433B1}">
      <dgm:prSet/>
      <dgm:spPr/>
      <dgm:t>
        <a:bodyPr/>
        <a:lstStyle/>
        <a:p>
          <a:endParaRPr lang="tr-TR"/>
        </a:p>
      </dgm:t>
    </dgm:pt>
    <dgm:pt modelId="{AD466352-B62F-46EC-8238-8DFB8CB3D0C2}">
      <dgm:prSet phldrT="[Metin]" custT="1"/>
      <dgm:spPr/>
      <dgm:t>
        <a:bodyPr/>
        <a:lstStyle/>
        <a:p>
          <a:r>
            <a:rPr lang="tr-TR" sz="1600" b="1" dirty="0" smtClean="0">
              <a:latin typeface="Arial" pitchFamily="34" charset="0"/>
              <a:cs typeface="Arial" pitchFamily="34" charset="0"/>
            </a:rPr>
            <a:t>Nem</a:t>
          </a:r>
          <a:endParaRPr lang="tr-TR" sz="1600" b="1" dirty="0">
            <a:latin typeface="Arial" pitchFamily="34" charset="0"/>
            <a:cs typeface="Arial" pitchFamily="34" charset="0"/>
          </a:endParaRPr>
        </a:p>
      </dgm:t>
    </dgm:pt>
    <dgm:pt modelId="{93EC01B5-3E1E-4136-AEDD-73D7C7FD1C33}" type="parTrans" cxnId="{7B978723-F7AD-4A08-B0D6-D7C0FD7780C1}">
      <dgm:prSet/>
      <dgm:spPr/>
      <dgm:t>
        <a:bodyPr/>
        <a:lstStyle/>
        <a:p>
          <a:endParaRPr lang="tr-TR"/>
        </a:p>
      </dgm:t>
    </dgm:pt>
    <dgm:pt modelId="{34144DEE-D741-49A0-BB48-BF0751AF04DB}" type="sibTrans" cxnId="{7B978723-F7AD-4A08-B0D6-D7C0FD7780C1}">
      <dgm:prSet/>
      <dgm:spPr/>
      <dgm:t>
        <a:bodyPr/>
        <a:lstStyle/>
        <a:p>
          <a:endParaRPr lang="tr-TR"/>
        </a:p>
      </dgm:t>
    </dgm:pt>
    <dgm:pt modelId="{C0D67E5E-EC93-4279-939D-6DBDCD3AF129}">
      <dgm:prSet phldrT="[Metin]" custT="1"/>
      <dgm:spPr/>
      <dgm:t>
        <a:bodyPr/>
        <a:lstStyle/>
        <a:p>
          <a:r>
            <a:rPr lang="tr-TR" sz="1600" b="1" dirty="0" smtClean="0">
              <a:latin typeface="Arial" pitchFamily="34" charset="0"/>
              <a:cs typeface="Arial" pitchFamily="34" charset="0"/>
            </a:rPr>
            <a:t>Radyasyon</a:t>
          </a:r>
          <a:endParaRPr lang="tr-TR" sz="1600" b="1" dirty="0">
            <a:latin typeface="Arial" pitchFamily="34" charset="0"/>
            <a:cs typeface="Arial" pitchFamily="34" charset="0"/>
          </a:endParaRPr>
        </a:p>
      </dgm:t>
    </dgm:pt>
    <dgm:pt modelId="{04117062-65FC-4523-8EB6-3DE01D57696E}" type="parTrans" cxnId="{A915CA9B-D92E-4914-B9CD-996C16500D31}">
      <dgm:prSet/>
      <dgm:spPr/>
      <dgm:t>
        <a:bodyPr/>
        <a:lstStyle/>
        <a:p>
          <a:endParaRPr lang="tr-TR"/>
        </a:p>
      </dgm:t>
    </dgm:pt>
    <dgm:pt modelId="{0D9573B7-98E6-4FEB-8DF6-E32A4B7481B8}" type="sibTrans" cxnId="{A915CA9B-D92E-4914-B9CD-996C16500D31}">
      <dgm:prSet/>
      <dgm:spPr/>
      <dgm:t>
        <a:bodyPr/>
        <a:lstStyle/>
        <a:p>
          <a:endParaRPr lang="tr-TR"/>
        </a:p>
      </dgm:t>
    </dgm:pt>
    <dgm:pt modelId="{E1351332-1829-4731-8FE2-FCB1F09C29A7}">
      <dgm:prSet phldrT="[Metin]" custT="1"/>
      <dgm:spPr/>
      <dgm:t>
        <a:bodyPr/>
        <a:lstStyle/>
        <a:p>
          <a:pPr algn="l"/>
          <a:endParaRPr lang="tr-TR" sz="1400" dirty="0">
            <a:latin typeface="Arial" pitchFamily="34" charset="0"/>
            <a:cs typeface="Arial" pitchFamily="34" charset="0"/>
          </a:endParaRPr>
        </a:p>
      </dgm:t>
    </dgm:pt>
    <dgm:pt modelId="{E87C50EC-D750-4CD3-97F8-D73D7E18D225}" type="sibTrans" cxnId="{F4188CD5-52D7-4AF2-A2CE-88F297597FEE}">
      <dgm:prSet/>
      <dgm:spPr/>
      <dgm:t>
        <a:bodyPr/>
        <a:lstStyle/>
        <a:p>
          <a:endParaRPr lang="tr-TR"/>
        </a:p>
      </dgm:t>
    </dgm:pt>
    <dgm:pt modelId="{C753CC03-7410-47A8-8963-DC7F2F22E615}" type="parTrans" cxnId="{F4188CD5-52D7-4AF2-A2CE-88F297597FEE}">
      <dgm:prSet/>
      <dgm:spPr/>
      <dgm:t>
        <a:bodyPr/>
        <a:lstStyle/>
        <a:p>
          <a:endParaRPr lang="tr-TR"/>
        </a:p>
      </dgm:t>
    </dgm:pt>
    <dgm:pt modelId="{ED45873E-8970-4C16-ABC5-1B3DFB3AF03F}">
      <dgm:prSet phldrT="[Metin]" custT="1"/>
      <dgm:spPr/>
      <dgm:t>
        <a:bodyPr/>
        <a:lstStyle/>
        <a:p>
          <a:r>
            <a:rPr lang="tr-TR" sz="1600" b="1" dirty="0" smtClean="0">
              <a:latin typeface="Arial" pitchFamily="34" charset="0"/>
              <a:cs typeface="Arial" pitchFamily="34" charset="0"/>
            </a:rPr>
            <a:t>Çalışma Sandalyesi</a:t>
          </a:r>
          <a:endParaRPr lang="tr-TR" sz="1600" b="1" dirty="0">
            <a:latin typeface="Arial" pitchFamily="34" charset="0"/>
            <a:cs typeface="Arial" pitchFamily="34" charset="0"/>
          </a:endParaRPr>
        </a:p>
      </dgm:t>
    </dgm:pt>
    <dgm:pt modelId="{BE4E6BE9-7571-43E5-A171-A39E7E01591E}" type="sibTrans" cxnId="{1F3885BC-8B4A-46D4-872F-EA55311ADFA6}">
      <dgm:prSet/>
      <dgm:spPr/>
      <dgm:t>
        <a:bodyPr/>
        <a:lstStyle/>
        <a:p>
          <a:endParaRPr lang="tr-TR"/>
        </a:p>
      </dgm:t>
    </dgm:pt>
    <dgm:pt modelId="{DEF6A0A9-3DA4-4433-9D0A-7427DFED0976}" type="parTrans" cxnId="{1F3885BC-8B4A-46D4-872F-EA55311ADFA6}">
      <dgm:prSet/>
      <dgm:spPr/>
      <dgm:t>
        <a:bodyPr/>
        <a:lstStyle/>
        <a:p>
          <a:endParaRPr lang="tr-TR"/>
        </a:p>
      </dgm:t>
    </dgm:pt>
    <dgm:pt modelId="{2D9925E6-5F5B-4605-8E4F-504B294F337A}">
      <dgm:prSet phldrT="[Metin]" custT="1"/>
      <dgm:spPr/>
      <dgm:t>
        <a:bodyPr/>
        <a:lstStyle/>
        <a:p>
          <a:r>
            <a:rPr lang="tr-TR" sz="1600" b="1" dirty="0" smtClean="0">
              <a:latin typeface="Arial" pitchFamily="34" charset="0"/>
              <a:cs typeface="Arial" pitchFamily="34" charset="0"/>
            </a:rPr>
            <a:t>Çalışma Masası veya Çalışma Yüzeyi</a:t>
          </a:r>
          <a:endParaRPr lang="tr-TR" sz="1600" b="1" dirty="0">
            <a:latin typeface="Arial" pitchFamily="34" charset="0"/>
            <a:cs typeface="Arial" pitchFamily="34" charset="0"/>
          </a:endParaRPr>
        </a:p>
      </dgm:t>
    </dgm:pt>
    <dgm:pt modelId="{6191800E-6285-40A0-B5E8-4D0FF7D89FAE}" type="sibTrans" cxnId="{25500606-713F-4562-996D-E7D86DC6EF29}">
      <dgm:prSet/>
      <dgm:spPr/>
      <dgm:t>
        <a:bodyPr/>
        <a:lstStyle/>
        <a:p>
          <a:endParaRPr lang="tr-TR"/>
        </a:p>
      </dgm:t>
    </dgm:pt>
    <dgm:pt modelId="{F130F450-8267-4FE8-90C9-45387D1C5EEC}" type="parTrans" cxnId="{25500606-713F-4562-996D-E7D86DC6EF29}">
      <dgm:prSet/>
      <dgm:spPr/>
      <dgm:t>
        <a:bodyPr/>
        <a:lstStyle/>
        <a:p>
          <a:endParaRPr lang="tr-TR"/>
        </a:p>
      </dgm:t>
    </dgm:pt>
    <dgm:pt modelId="{DEC254D9-B2F0-47CF-B9E3-5CC2BADAC5B7}">
      <dgm:prSet phldrT="[Metin]" custT="1"/>
      <dgm:spPr/>
      <dgm:t>
        <a:bodyPr/>
        <a:lstStyle/>
        <a:p>
          <a:r>
            <a:rPr lang="tr-TR" sz="1600" b="1" dirty="0" smtClean="0">
              <a:latin typeface="Arial" pitchFamily="34" charset="0"/>
              <a:cs typeface="Arial" pitchFamily="34" charset="0"/>
            </a:rPr>
            <a:t>Klavye</a:t>
          </a:r>
          <a:endParaRPr lang="tr-TR" sz="1600" b="1" dirty="0">
            <a:latin typeface="Arial" pitchFamily="34" charset="0"/>
            <a:cs typeface="Arial" pitchFamily="34" charset="0"/>
          </a:endParaRPr>
        </a:p>
      </dgm:t>
    </dgm:pt>
    <dgm:pt modelId="{212FA8B1-F024-458D-9FE8-D6C76CE9DC39}" type="sibTrans" cxnId="{7F5D71C8-1ECD-4B01-B6AB-AC9939C82385}">
      <dgm:prSet/>
      <dgm:spPr/>
      <dgm:t>
        <a:bodyPr/>
        <a:lstStyle/>
        <a:p>
          <a:endParaRPr lang="tr-TR"/>
        </a:p>
      </dgm:t>
    </dgm:pt>
    <dgm:pt modelId="{A7C058C9-F9D1-4260-89C0-AB78895D29D6}" type="parTrans" cxnId="{7F5D71C8-1ECD-4B01-B6AB-AC9939C82385}">
      <dgm:prSet/>
      <dgm:spPr/>
      <dgm:t>
        <a:bodyPr/>
        <a:lstStyle/>
        <a:p>
          <a:endParaRPr lang="tr-TR"/>
        </a:p>
      </dgm:t>
    </dgm:pt>
    <dgm:pt modelId="{10A58305-F95C-4F7B-999A-07E9BF7F7DAF}" type="pres">
      <dgm:prSet presAssocID="{2468788A-79D0-41CB-9046-63F507D3B78D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82D838D-5930-4424-B36B-8493B04CDE5F}" type="pres">
      <dgm:prSet presAssocID="{2468788A-79D0-41CB-9046-63F507D3B78D}" presName="cycle" presStyleCnt="0"/>
      <dgm:spPr/>
    </dgm:pt>
    <dgm:pt modelId="{E6648603-A7A1-4F9A-88B1-D9D26D677D5E}" type="pres">
      <dgm:prSet presAssocID="{2468788A-79D0-41CB-9046-63F507D3B78D}" presName="centerShape" presStyleCnt="0"/>
      <dgm:spPr/>
    </dgm:pt>
    <dgm:pt modelId="{DED0C9A6-AF9A-426C-998F-3052043122D1}" type="pres">
      <dgm:prSet presAssocID="{2468788A-79D0-41CB-9046-63F507D3B78D}" presName="connSite" presStyleLbl="node1" presStyleIdx="0" presStyleCnt="4"/>
      <dgm:spPr/>
    </dgm:pt>
    <dgm:pt modelId="{C8D47F46-5717-488C-934A-0954EC9D399F}" type="pres">
      <dgm:prSet presAssocID="{2468788A-79D0-41CB-9046-63F507D3B78D}" presName="visible" presStyleLbl="node1" presStyleIdx="0" presStyleCnt="4" custScaleX="138513"/>
      <dgm:spPr>
        <a:gradFill flip="none" rotWithShape="0">
          <a:gsLst>
            <a:gs pos="0">
              <a:srgbClr val="7030A0">
                <a:tint val="66000"/>
                <a:satMod val="160000"/>
              </a:srgbClr>
            </a:gs>
            <a:gs pos="50000">
              <a:srgbClr val="7030A0">
                <a:tint val="44500"/>
                <a:satMod val="160000"/>
              </a:srgbClr>
            </a:gs>
            <a:gs pos="100000">
              <a:srgbClr val="7030A0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>
          <a:solidFill>
            <a:schemeClr val="tx1"/>
          </a:solidFill>
        </a:ln>
      </dgm:spPr>
      <dgm:t>
        <a:bodyPr/>
        <a:lstStyle/>
        <a:p>
          <a:endParaRPr lang="tr-TR"/>
        </a:p>
      </dgm:t>
    </dgm:pt>
    <dgm:pt modelId="{C5BF0B77-5587-471E-8D42-D9AB785DD69D}" type="pres">
      <dgm:prSet presAssocID="{485461D7-46AE-4D38-B98B-3FFC106D6135}" presName="Name25" presStyleLbl="parChTrans1D1" presStyleIdx="0" presStyleCnt="3"/>
      <dgm:spPr/>
      <dgm:t>
        <a:bodyPr/>
        <a:lstStyle/>
        <a:p>
          <a:endParaRPr lang="tr-TR"/>
        </a:p>
      </dgm:t>
    </dgm:pt>
    <dgm:pt modelId="{F2371F78-A989-4A86-B33C-43CD8F93BDC7}" type="pres">
      <dgm:prSet presAssocID="{C3EC1144-79B3-42F8-898D-10CFF93F18CB}" presName="node" presStyleCnt="0"/>
      <dgm:spPr/>
    </dgm:pt>
    <dgm:pt modelId="{06039C62-A344-479F-8524-03525E785911}" type="pres">
      <dgm:prSet presAssocID="{C3EC1144-79B3-42F8-898D-10CFF93F18CB}" presName="parentNode" presStyleLbl="node1" presStyleIdx="1" presStyleCnt="4" custScaleX="105789" custLinFactNeighborX="2008" custLinFactNeighborY="-2029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7C26CBC-19D2-4590-B201-869E2EE7C23B}" type="pres">
      <dgm:prSet presAssocID="{C3EC1144-79B3-42F8-898D-10CFF93F18CB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FFD5967-FB24-4ECF-95D2-C867DE12AFFC}" type="pres">
      <dgm:prSet presAssocID="{5300F695-111C-476A-9ECF-D63E851F2FCD}" presName="Name25" presStyleLbl="parChTrans1D1" presStyleIdx="1" presStyleCnt="3"/>
      <dgm:spPr/>
      <dgm:t>
        <a:bodyPr/>
        <a:lstStyle/>
        <a:p>
          <a:endParaRPr lang="tr-TR"/>
        </a:p>
      </dgm:t>
    </dgm:pt>
    <dgm:pt modelId="{43766C4F-BB2D-4135-BADC-E9D1272C53AD}" type="pres">
      <dgm:prSet presAssocID="{A2DEF80B-8254-4AD7-8C23-814044A47CBB}" presName="node" presStyleCnt="0"/>
      <dgm:spPr/>
    </dgm:pt>
    <dgm:pt modelId="{DABD5AA5-551D-4E98-8F60-70361BDA82BC}" type="pres">
      <dgm:prSet presAssocID="{A2DEF80B-8254-4AD7-8C23-814044A47CBB}" presName="parentNode" presStyleLbl="node1" presStyleIdx="2" presStyleCnt="4" custScaleX="100693" custLinFactNeighborX="18645" custLinFactNeighborY="310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7B68410-C41E-40B6-B5EC-215AC1065A90}" type="pres">
      <dgm:prSet presAssocID="{A2DEF80B-8254-4AD7-8C23-814044A47CBB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2179C63-0733-4572-9A98-A4693FE1F748}" type="pres">
      <dgm:prSet presAssocID="{FBB7C435-5108-4025-BA9A-15143BD7DBC5}" presName="Name25" presStyleLbl="parChTrans1D1" presStyleIdx="2" presStyleCnt="3"/>
      <dgm:spPr/>
      <dgm:t>
        <a:bodyPr/>
        <a:lstStyle/>
        <a:p>
          <a:endParaRPr lang="tr-TR"/>
        </a:p>
      </dgm:t>
    </dgm:pt>
    <dgm:pt modelId="{405C5A97-3EC0-4E3F-902B-BB98B7C39366}" type="pres">
      <dgm:prSet presAssocID="{D9123CE2-22C0-470B-80D1-26BC2F14970F}" presName="node" presStyleCnt="0"/>
      <dgm:spPr/>
    </dgm:pt>
    <dgm:pt modelId="{5AFF7AE8-2DB9-4E02-9E7A-B21092625A67}" type="pres">
      <dgm:prSet presAssocID="{D9123CE2-22C0-470B-80D1-26BC2F14970F}" presName="parentNode" presStyleLbl="node1" presStyleIdx="3" presStyleCnt="4" custScaleX="166968" custScaleY="99731" custLinFactNeighborX="5603" custLinFactNeighborY="-1251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5104504-7370-42D4-9324-E21B3B3E049E}" type="pres">
      <dgm:prSet presAssocID="{D9123CE2-22C0-470B-80D1-26BC2F14970F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C34F952-2EFB-44DF-BA18-9047781A6270}" type="presOf" srcId="{2D9925E6-5F5B-4605-8E4F-504B294F337A}" destId="{C7C26CBC-19D2-4590-B201-869E2EE7C23B}" srcOrd="0" destOrd="2" presId="urn:microsoft.com/office/officeart/2005/8/layout/radial2"/>
    <dgm:cxn modelId="{7C68E107-F5EC-425B-B3C4-C96F20DB1098}" srcId="{A2DEF80B-8254-4AD7-8C23-814044A47CBB}" destId="{A382A14A-F2EA-47AF-8835-3B580A409DA8}" srcOrd="3" destOrd="0" parTransId="{47449B5F-013A-4116-A915-82805B75FA74}" sibTransId="{768F2C84-3E25-4ECF-9DB7-A820F733E335}"/>
    <dgm:cxn modelId="{7B978723-F7AD-4A08-B0D6-D7C0FD7780C1}" srcId="{A2DEF80B-8254-4AD7-8C23-814044A47CBB}" destId="{AD466352-B62F-46EC-8238-8DFB8CB3D0C2}" srcOrd="5" destOrd="0" parTransId="{93EC01B5-3E1E-4136-AEDD-73D7C7FD1C33}" sibTransId="{34144DEE-D741-49A0-BB48-BF0751AF04DB}"/>
    <dgm:cxn modelId="{5F1FBCED-CC02-4B67-A22C-032362E83407}" srcId="{A2DEF80B-8254-4AD7-8C23-814044A47CBB}" destId="{45D78EA9-302B-42F3-86BC-47144D47442B}" srcOrd="1" destOrd="0" parTransId="{1F96E128-D609-4453-B864-8AD3871897BA}" sibTransId="{74EB363B-14EE-43B8-9383-544ABF2E671C}"/>
    <dgm:cxn modelId="{F4188CD5-52D7-4AF2-A2CE-88F297597FEE}" srcId="{D9123CE2-22C0-470B-80D1-26BC2F14970F}" destId="{E1351332-1829-4731-8FE2-FCB1F09C29A7}" srcOrd="0" destOrd="0" parTransId="{C753CC03-7410-47A8-8963-DC7F2F22E615}" sibTransId="{E87C50EC-D750-4CD3-97F8-D73D7E18D225}"/>
    <dgm:cxn modelId="{46E6E453-D622-4D44-B9F7-A575F9D90102}" type="presOf" srcId="{2468788A-79D0-41CB-9046-63F507D3B78D}" destId="{10A58305-F95C-4F7B-999A-07E9BF7F7DAF}" srcOrd="0" destOrd="0" presId="urn:microsoft.com/office/officeart/2005/8/layout/radial2"/>
    <dgm:cxn modelId="{BC914724-FF7A-4A84-A072-3F99CD0848E9}" srcId="{2468788A-79D0-41CB-9046-63F507D3B78D}" destId="{A2DEF80B-8254-4AD7-8C23-814044A47CBB}" srcOrd="1" destOrd="0" parTransId="{5300F695-111C-476A-9ECF-D63E851F2FCD}" sibTransId="{4CBA75C4-7A4C-4A06-8A96-23F2E46D1DE1}"/>
    <dgm:cxn modelId="{F0458ABF-AE21-44FD-AA64-ED1E27FFE4B4}" type="presOf" srcId="{E1351332-1829-4731-8FE2-FCB1F09C29A7}" destId="{45104504-7370-42D4-9324-E21B3B3E049E}" srcOrd="0" destOrd="0" presId="urn:microsoft.com/office/officeart/2005/8/layout/radial2"/>
    <dgm:cxn modelId="{4943D390-8DA7-49E3-B28D-9E30B2DA983E}" type="presOf" srcId="{A2DEF80B-8254-4AD7-8C23-814044A47CBB}" destId="{DABD5AA5-551D-4E98-8F60-70361BDA82BC}" srcOrd="0" destOrd="0" presId="urn:microsoft.com/office/officeart/2005/8/layout/radial2"/>
    <dgm:cxn modelId="{15412AD2-41E6-4C21-A29E-96ACF0373876}" type="presOf" srcId="{A382A14A-F2EA-47AF-8835-3B580A409DA8}" destId="{97B68410-C41E-40B6-B5EC-215AC1065A90}" srcOrd="0" destOrd="3" presId="urn:microsoft.com/office/officeart/2005/8/layout/radial2"/>
    <dgm:cxn modelId="{25500606-713F-4562-996D-E7D86DC6EF29}" srcId="{C3EC1144-79B3-42F8-898D-10CFF93F18CB}" destId="{2D9925E6-5F5B-4605-8E4F-504B294F337A}" srcOrd="2" destOrd="0" parTransId="{F130F450-8267-4FE8-90C9-45387D1C5EEC}" sibTransId="{6191800E-6285-40A0-B5E8-4D0FF7D89FAE}"/>
    <dgm:cxn modelId="{8C073454-AC2C-4CF8-9D8E-B092903D2AAC}" type="presOf" srcId="{4FBFB25C-E422-4E2B-8AC3-C961C3D00E17}" destId="{C7C26CBC-19D2-4590-B201-869E2EE7C23B}" srcOrd="0" destOrd="0" presId="urn:microsoft.com/office/officeart/2005/8/layout/radial2"/>
    <dgm:cxn modelId="{2F18B67C-C691-415F-87F0-200B1937C3B3}" type="presOf" srcId="{C0D67E5E-EC93-4279-939D-6DBDCD3AF129}" destId="{97B68410-C41E-40B6-B5EC-215AC1065A90}" srcOrd="0" destOrd="6" presId="urn:microsoft.com/office/officeart/2005/8/layout/radial2"/>
    <dgm:cxn modelId="{CDE802D3-2334-4EFD-8F07-A8A87A2F3AF0}" type="presOf" srcId="{5300F695-111C-476A-9ECF-D63E851F2FCD}" destId="{CFFD5967-FB24-4ECF-95D2-C867DE12AFFC}" srcOrd="0" destOrd="0" presId="urn:microsoft.com/office/officeart/2005/8/layout/radial2"/>
    <dgm:cxn modelId="{A915CA9B-D92E-4914-B9CD-996C16500D31}" srcId="{A2DEF80B-8254-4AD7-8C23-814044A47CBB}" destId="{C0D67E5E-EC93-4279-939D-6DBDCD3AF129}" srcOrd="6" destOrd="0" parTransId="{04117062-65FC-4523-8EB6-3DE01D57696E}" sibTransId="{0D9573B7-98E6-4FEB-8DF6-E32A4B7481B8}"/>
    <dgm:cxn modelId="{52B37122-31BC-41F2-A941-F4525C4F8151}" type="presOf" srcId="{D6694C9F-ABBE-4101-B521-C80E8F8495FF}" destId="{97B68410-C41E-40B6-B5EC-215AC1065A90}" srcOrd="0" destOrd="0" presId="urn:microsoft.com/office/officeart/2005/8/layout/radial2"/>
    <dgm:cxn modelId="{30AE9E56-5D9C-4F68-9F8C-A293706433B1}" srcId="{A2DEF80B-8254-4AD7-8C23-814044A47CBB}" destId="{804E4FA2-0383-44FD-83D9-F86361E8487F}" srcOrd="4" destOrd="0" parTransId="{21CD7DC7-81A4-4955-A1A2-A5AB7A72D3D5}" sibTransId="{A41CA38A-B15C-420B-909D-B758CAC3A651}"/>
    <dgm:cxn modelId="{69D9F863-CD06-40CE-AC2B-E4D5CE23A49F}" type="presOf" srcId="{C3EC1144-79B3-42F8-898D-10CFF93F18CB}" destId="{06039C62-A344-479F-8524-03525E785911}" srcOrd="0" destOrd="0" presId="urn:microsoft.com/office/officeart/2005/8/layout/radial2"/>
    <dgm:cxn modelId="{7C0ED0BF-2390-4E69-A5CC-9019147704AF}" type="presOf" srcId="{FBB7C435-5108-4025-BA9A-15143BD7DBC5}" destId="{52179C63-0733-4572-9A98-A4693FE1F748}" srcOrd="0" destOrd="0" presId="urn:microsoft.com/office/officeart/2005/8/layout/radial2"/>
    <dgm:cxn modelId="{47EF3944-B8EB-4E4E-B9E8-35322B0FF475}" type="presOf" srcId="{485461D7-46AE-4D38-B98B-3FFC106D6135}" destId="{C5BF0B77-5587-471E-8D42-D9AB785DD69D}" srcOrd="0" destOrd="0" presId="urn:microsoft.com/office/officeart/2005/8/layout/radial2"/>
    <dgm:cxn modelId="{11AD64C9-9799-4ED6-91CB-90B26907FAB8}" srcId="{A2DEF80B-8254-4AD7-8C23-814044A47CBB}" destId="{6EB65C06-542B-4F5C-8E8C-CA3DFB87ABF5}" srcOrd="2" destOrd="0" parTransId="{F6D455B1-1079-4C3E-A00C-B6359673571E}" sibTransId="{33DA8194-A482-464A-9039-048707632088}"/>
    <dgm:cxn modelId="{9D2FAFF2-4E4B-4BB8-9EFE-3D734453D234}" type="presOf" srcId="{D9123CE2-22C0-470B-80D1-26BC2F14970F}" destId="{5AFF7AE8-2DB9-4E02-9E7A-B21092625A67}" srcOrd="0" destOrd="0" presId="urn:microsoft.com/office/officeart/2005/8/layout/radial2"/>
    <dgm:cxn modelId="{EDCB8398-EF05-49A3-B85D-55AD16D05930}" type="presOf" srcId="{ED45873E-8970-4C16-ABC5-1B3DFB3AF03F}" destId="{C7C26CBC-19D2-4590-B201-869E2EE7C23B}" srcOrd="0" destOrd="3" presId="urn:microsoft.com/office/officeart/2005/8/layout/radial2"/>
    <dgm:cxn modelId="{A6D01F71-DB2B-4E13-8302-BCFEC5EA4E45}" type="presOf" srcId="{6EB65C06-542B-4F5C-8E8C-CA3DFB87ABF5}" destId="{97B68410-C41E-40B6-B5EC-215AC1065A90}" srcOrd="0" destOrd="2" presId="urn:microsoft.com/office/officeart/2005/8/layout/radial2"/>
    <dgm:cxn modelId="{E3145CC6-52FE-4712-8F07-31FD77466E34}" srcId="{C3EC1144-79B3-42F8-898D-10CFF93F18CB}" destId="{4FBFB25C-E422-4E2B-8AC3-C961C3D00E17}" srcOrd="0" destOrd="0" parTransId="{C711D67C-2F13-442A-9ED9-EA4C41846875}" sibTransId="{A9BD4303-48EF-42D8-84E3-DA1FA68CD9AA}"/>
    <dgm:cxn modelId="{BC8349FA-5CB3-4752-81FE-C7E56E7D7AD6}" srcId="{2468788A-79D0-41CB-9046-63F507D3B78D}" destId="{D9123CE2-22C0-470B-80D1-26BC2F14970F}" srcOrd="2" destOrd="0" parTransId="{FBB7C435-5108-4025-BA9A-15143BD7DBC5}" sibTransId="{E230F257-EC8F-4ACD-BB7E-BFF1F9A71CF9}"/>
    <dgm:cxn modelId="{1F3885BC-8B4A-46D4-872F-EA55311ADFA6}" srcId="{C3EC1144-79B3-42F8-898D-10CFF93F18CB}" destId="{ED45873E-8970-4C16-ABC5-1B3DFB3AF03F}" srcOrd="3" destOrd="0" parTransId="{DEF6A0A9-3DA4-4433-9D0A-7427DFED0976}" sibTransId="{BE4E6BE9-7571-43E5-A171-A39E7E01591E}"/>
    <dgm:cxn modelId="{7F5D71C8-1ECD-4B01-B6AB-AC9939C82385}" srcId="{C3EC1144-79B3-42F8-898D-10CFF93F18CB}" destId="{DEC254D9-B2F0-47CF-B9E3-5CC2BADAC5B7}" srcOrd="1" destOrd="0" parTransId="{A7C058C9-F9D1-4260-89C0-AB78895D29D6}" sibTransId="{212FA8B1-F024-458D-9FE8-D6C76CE9DC39}"/>
    <dgm:cxn modelId="{B34C495C-AB51-48AD-B634-F2F01C815879}" srcId="{2468788A-79D0-41CB-9046-63F507D3B78D}" destId="{C3EC1144-79B3-42F8-898D-10CFF93F18CB}" srcOrd="0" destOrd="0" parTransId="{485461D7-46AE-4D38-B98B-3FFC106D6135}" sibTransId="{087AD36B-4782-4A04-8C86-309BD257D2CA}"/>
    <dgm:cxn modelId="{082193D4-EF95-44AE-9E19-7D8294368D63}" type="presOf" srcId="{DEC254D9-B2F0-47CF-B9E3-5CC2BADAC5B7}" destId="{C7C26CBC-19D2-4590-B201-869E2EE7C23B}" srcOrd="0" destOrd="1" presId="urn:microsoft.com/office/officeart/2005/8/layout/radial2"/>
    <dgm:cxn modelId="{D3D88BA3-96D1-44E3-B082-571FCB6EDB76}" srcId="{A2DEF80B-8254-4AD7-8C23-814044A47CBB}" destId="{D6694C9F-ABBE-4101-B521-C80E8F8495FF}" srcOrd="0" destOrd="0" parTransId="{F7E20C15-C74F-4C85-ADD7-BE914CC2711C}" sibTransId="{F72479E8-7328-446D-B618-44F25571A9B4}"/>
    <dgm:cxn modelId="{6596E2E8-86B2-4E34-A855-CCC71BF04A8E}" type="presOf" srcId="{804E4FA2-0383-44FD-83D9-F86361E8487F}" destId="{97B68410-C41E-40B6-B5EC-215AC1065A90}" srcOrd="0" destOrd="4" presId="urn:microsoft.com/office/officeart/2005/8/layout/radial2"/>
    <dgm:cxn modelId="{EA0CB2B3-D0CA-41A0-96D5-F689E123B445}" type="presOf" srcId="{45D78EA9-302B-42F3-86BC-47144D47442B}" destId="{97B68410-C41E-40B6-B5EC-215AC1065A90}" srcOrd="0" destOrd="1" presId="urn:microsoft.com/office/officeart/2005/8/layout/radial2"/>
    <dgm:cxn modelId="{D15B55D0-0A3B-4BCA-A5DD-498D1EF79D98}" type="presOf" srcId="{AD466352-B62F-46EC-8238-8DFB8CB3D0C2}" destId="{97B68410-C41E-40B6-B5EC-215AC1065A90}" srcOrd="0" destOrd="5" presId="urn:microsoft.com/office/officeart/2005/8/layout/radial2"/>
    <dgm:cxn modelId="{0EC14F18-F66E-4842-9836-84CBED05DB44}" type="presParOf" srcId="{10A58305-F95C-4F7B-999A-07E9BF7F7DAF}" destId="{982D838D-5930-4424-B36B-8493B04CDE5F}" srcOrd="0" destOrd="0" presId="urn:microsoft.com/office/officeart/2005/8/layout/radial2"/>
    <dgm:cxn modelId="{176DE577-4367-47BC-961F-3E28627829EA}" type="presParOf" srcId="{982D838D-5930-4424-B36B-8493B04CDE5F}" destId="{E6648603-A7A1-4F9A-88B1-D9D26D677D5E}" srcOrd="0" destOrd="0" presId="urn:microsoft.com/office/officeart/2005/8/layout/radial2"/>
    <dgm:cxn modelId="{9EC47507-3A6E-4898-B864-9ACDBA08E974}" type="presParOf" srcId="{E6648603-A7A1-4F9A-88B1-D9D26D677D5E}" destId="{DED0C9A6-AF9A-426C-998F-3052043122D1}" srcOrd="0" destOrd="0" presId="urn:microsoft.com/office/officeart/2005/8/layout/radial2"/>
    <dgm:cxn modelId="{CA245F66-D8BC-4AB8-84B3-EB965402D4E5}" type="presParOf" srcId="{E6648603-A7A1-4F9A-88B1-D9D26D677D5E}" destId="{C8D47F46-5717-488C-934A-0954EC9D399F}" srcOrd="1" destOrd="0" presId="urn:microsoft.com/office/officeart/2005/8/layout/radial2"/>
    <dgm:cxn modelId="{D2B0D1C5-48B9-42CE-907F-416068414A15}" type="presParOf" srcId="{982D838D-5930-4424-B36B-8493B04CDE5F}" destId="{C5BF0B77-5587-471E-8D42-D9AB785DD69D}" srcOrd="1" destOrd="0" presId="urn:microsoft.com/office/officeart/2005/8/layout/radial2"/>
    <dgm:cxn modelId="{1199A8C0-DDED-41DA-9B19-CB341A415423}" type="presParOf" srcId="{982D838D-5930-4424-B36B-8493B04CDE5F}" destId="{F2371F78-A989-4A86-B33C-43CD8F93BDC7}" srcOrd="2" destOrd="0" presId="urn:microsoft.com/office/officeart/2005/8/layout/radial2"/>
    <dgm:cxn modelId="{F82B6CD6-6959-4BF9-90EA-D5F1F8689702}" type="presParOf" srcId="{F2371F78-A989-4A86-B33C-43CD8F93BDC7}" destId="{06039C62-A344-479F-8524-03525E785911}" srcOrd="0" destOrd="0" presId="urn:microsoft.com/office/officeart/2005/8/layout/radial2"/>
    <dgm:cxn modelId="{007FA636-9D31-431E-8723-E4A824D61110}" type="presParOf" srcId="{F2371F78-A989-4A86-B33C-43CD8F93BDC7}" destId="{C7C26CBC-19D2-4590-B201-869E2EE7C23B}" srcOrd="1" destOrd="0" presId="urn:microsoft.com/office/officeart/2005/8/layout/radial2"/>
    <dgm:cxn modelId="{E98BB94B-D938-41B0-9A4A-344A4748F2E5}" type="presParOf" srcId="{982D838D-5930-4424-B36B-8493B04CDE5F}" destId="{CFFD5967-FB24-4ECF-95D2-C867DE12AFFC}" srcOrd="3" destOrd="0" presId="urn:microsoft.com/office/officeart/2005/8/layout/radial2"/>
    <dgm:cxn modelId="{A6D05E46-A41D-4073-B061-873621BC4D96}" type="presParOf" srcId="{982D838D-5930-4424-B36B-8493B04CDE5F}" destId="{43766C4F-BB2D-4135-BADC-E9D1272C53AD}" srcOrd="4" destOrd="0" presId="urn:microsoft.com/office/officeart/2005/8/layout/radial2"/>
    <dgm:cxn modelId="{F3C9D827-94CF-450B-BAFA-BFAECBCC009B}" type="presParOf" srcId="{43766C4F-BB2D-4135-BADC-E9D1272C53AD}" destId="{DABD5AA5-551D-4E98-8F60-70361BDA82BC}" srcOrd="0" destOrd="0" presId="urn:microsoft.com/office/officeart/2005/8/layout/radial2"/>
    <dgm:cxn modelId="{B1E596FD-7867-4E84-B2F9-B539580D0481}" type="presParOf" srcId="{43766C4F-BB2D-4135-BADC-E9D1272C53AD}" destId="{97B68410-C41E-40B6-B5EC-215AC1065A90}" srcOrd="1" destOrd="0" presId="urn:microsoft.com/office/officeart/2005/8/layout/radial2"/>
    <dgm:cxn modelId="{784B91DB-0C20-4EF3-8662-4303D699183C}" type="presParOf" srcId="{982D838D-5930-4424-B36B-8493B04CDE5F}" destId="{52179C63-0733-4572-9A98-A4693FE1F748}" srcOrd="5" destOrd="0" presId="urn:microsoft.com/office/officeart/2005/8/layout/radial2"/>
    <dgm:cxn modelId="{8953D2D8-5398-403D-B102-99C958F283F2}" type="presParOf" srcId="{982D838D-5930-4424-B36B-8493B04CDE5F}" destId="{405C5A97-3EC0-4E3F-902B-BB98B7C39366}" srcOrd="6" destOrd="0" presId="urn:microsoft.com/office/officeart/2005/8/layout/radial2"/>
    <dgm:cxn modelId="{7F0BEA3F-ED7A-4B40-80A4-05E0D2AEA9CB}" type="presParOf" srcId="{405C5A97-3EC0-4E3F-902B-BB98B7C39366}" destId="{5AFF7AE8-2DB9-4E02-9E7A-B21092625A67}" srcOrd="0" destOrd="0" presId="urn:microsoft.com/office/officeart/2005/8/layout/radial2"/>
    <dgm:cxn modelId="{DD3883A7-9E25-4875-9FE2-74156C684CED}" type="presParOf" srcId="{405C5A97-3EC0-4E3F-902B-BB98B7C39366}" destId="{45104504-7370-42D4-9324-E21B3B3E049E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179C63-0733-4572-9A98-A4693FE1F748}">
      <dsp:nvSpPr>
        <dsp:cNvPr id="0" name=""/>
        <dsp:cNvSpPr/>
      </dsp:nvSpPr>
      <dsp:spPr>
        <a:xfrm rot="2415964">
          <a:off x="3016663" y="3910131"/>
          <a:ext cx="538897" cy="57919"/>
        </a:xfrm>
        <a:custGeom>
          <a:avLst/>
          <a:gdLst/>
          <a:ahLst/>
          <a:cxnLst/>
          <a:rect l="0" t="0" r="0" b="0"/>
          <a:pathLst>
            <a:path>
              <a:moveTo>
                <a:pt x="0" y="28959"/>
              </a:moveTo>
              <a:lnTo>
                <a:pt x="538897" y="28959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FD5967-FB24-4ECF-95D2-C867DE12AFFC}">
      <dsp:nvSpPr>
        <dsp:cNvPr id="0" name=""/>
        <dsp:cNvSpPr/>
      </dsp:nvSpPr>
      <dsp:spPr>
        <a:xfrm rot="57666">
          <a:off x="3080418" y="2928506"/>
          <a:ext cx="1292248" cy="57919"/>
        </a:xfrm>
        <a:custGeom>
          <a:avLst/>
          <a:gdLst/>
          <a:ahLst/>
          <a:cxnLst/>
          <a:rect l="0" t="0" r="0" b="0"/>
          <a:pathLst>
            <a:path>
              <a:moveTo>
                <a:pt x="0" y="28959"/>
              </a:moveTo>
              <a:lnTo>
                <a:pt x="1292248" y="28959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BF0B77-5587-471E-8D42-D9AB785DD69D}">
      <dsp:nvSpPr>
        <dsp:cNvPr id="0" name=""/>
        <dsp:cNvSpPr/>
      </dsp:nvSpPr>
      <dsp:spPr>
        <a:xfrm rot="19051840">
          <a:off x="2964819" y="1701241"/>
          <a:ext cx="881911" cy="57919"/>
        </a:xfrm>
        <a:custGeom>
          <a:avLst/>
          <a:gdLst/>
          <a:ahLst/>
          <a:cxnLst/>
          <a:rect l="0" t="0" r="0" b="0"/>
          <a:pathLst>
            <a:path>
              <a:moveTo>
                <a:pt x="0" y="28959"/>
              </a:moveTo>
              <a:lnTo>
                <a:pt x="881911" y="28959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D47F46-5717-488C-934A-0954EC9D399F}">
      <dsp:nvSpPr>
        <dsp:cNvPr id="0" name=""/>
        <dsp:cNvSpPr/>
      </dsp:nvSpPr>
      <dsp:spPr>
        <a:xfrm>
          <a:off x="144661" y="1522101"/>
          <a:ext cx="3900505" cy="2815984"/>
        </a:xfrm>
        <a:prstGeom prst="ellipse">
          <a:avLst/>
        </a:prstGeom>
        <a:gradFill flip="none" rotWithShape="0">
          <a:gsLst>
            <a:gs pos="0">
              <a:srgbClr val="7030A0">
                <a:tint val="66000"/>
                <a:satMod val="160000"/>
              </a:srgbClr>
            </a:gs>
            <a:gs pos="50000">
              <a:srgbClr val="7030A0">
                <a:tint val="44500"/>
                <a:satMod val="160000"/>
              </a:srgbClr>
            </a:gs>
            <a:gs pos="100000">
              <a:srgbClr val="7030A0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039C62-A344-479F-8524-03525E785911}">
      <dsp:nvSpPr>
        <dsp:cNvPr id="0" name=""/>
        <dsp:cNvSpPr/>
      </dsp:nvSpPr>
      <dsp:spPr>
        <a:xfrm>
          <a:off x="3479365" y="0"/>
          <a:ext cx="1787401" cy="1689590"/>
        </a:xfrm>
        <a:prstGeom prst="ellipse">
          <a:avLst/>
        </a:prstGeom>
        <a:gradFill flip="none" rotWithShape="0">
          <a:gsLst>
            <a:gs pos="0">
              <a:srgbClr val="CC00CC">
                <a:tint val="66000"/>
                <a:satMod val="160000"/>
              </a:srgbClr>
            </a:gs>
            <a:gs pos="50000">
              <a:srgbClr val="CC00CC">
                <a:tint val="44500"/>
                <a:satMod val="160000"/>
              </a:srgbClr>
            </a:gs>
            <a:gs pos="100000">
              <a:srgbClr val="CC00CC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EKİPMAN</a:t>
          </a:r>
          <a:endParaRPr lang="tr-TR" sz="21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741124" y="247435"/>
        <a:ext cx="1263883" cy="1194720"/>
      </dsp:txXfrm>
    </dsp:sp>
    <dsp:sp modelId="{C7C26CBC-19D2-4590-B201-869E2EE7C23B}">
      <dsp:nvSpPr>
        <dsp:cNvPr id="0" name=""/>
        <dsp:cNvSpPr/>
      </dsp:nvSpPr>
      <dsp:spPr>
        <a:xfrm>
          <a:off x="5313462" y="0"/>
          <a:ext cx="2681102" cy="1689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b="1" kern="1200" dirty="0" smtClean="0">
              <a:latin typeface="Arial" pitchFamily="34" charset="0"/>
              <a:cs typeface="Arial" pitchFamily="34" charset="0"/>
            </a:rPr>
            <a:t>Monitör</a:t>
          </a:r>
          <a:endParaRPr lang="tr-TR" sz="1600" b="1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b="1" kern="1200" dirty="0" smtClean="0">
              <a:latin typeface="Arial" pitchFamily="34" charset="0"/>
              <a:cs typeface="Arial" pitchFamily="34" charset="0"/>
            </a:rPr>
            <a:t>Klavye</a:t>
          </a:r>
          <a:endParaRPr lang="tr-TR" sz="1600" b="1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b="1" kern="1200" dirty="0" smtClean="0">
              <a:latin typeface="Arial" pitchFamily="34" charset="0"/>
              <a:cs typeface="Arial" pitchFamily="34" charset="0"/>
            </a:rPr>
            <a:t>Çalışma Masası veya Çalışma Yüzeyi</a:t>
          </a:r>
          <a:endParaRPr lang="tr-TR" sz="1600" b="1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b="1" kern="1200" dirty="0" smtClean="0">
              <a:latin typeface="Arial" pitchFamily="34" charset="0"/>
              <a:cs typeface="Arial" pitchFamily="34" charset="0"/>
            </a:rPr>
            <a:t>Çalışma Sandalyesi</a:t>
          </a:r>
          <a:endParaRPr lang="tr-TR" sz="1600" b="1" kern="1200" dirty="0">
            <a:latin typeface="Arial" pitchFamily="34" charset="0"/>
            <a:cs typeface="Arial" pitchFamily="34" charset="0"/>
          </a:endParaRPr>
        </a:p>
      </dsp:txBody>
      <dsp:txXfrm>
        <a:off x="5313462" y="0"/>
        <a:ext cx="2681102" cy="1689590"/>
      </dsp:txXfrm>
    </dsp:sp>
    <dsp:sp modelId="{DABD5AA5-551D-4E98-8F60-70361BDA82BC}">
      <dsp:nvSpPr>
        <dsp:cNvPr id="0" name=""/>
        <dsp:cNvSpPr/>
      </dsp:nvSpPr>
      <dsp:spPr>
        <a:xfrm>
          <a:off x="4372454" y="2137777"/>
          <a:ext cx="1701299" cy="1689590"/>
        </a:xfrm>
        <a:prstGeom prst="ellipse">
          <a:avLst/>
        </a:prstGeom>
        <a:gradFill flip="none" rotWithShape="0">
          <a:gsLst>
            <a:gs pos="0">
              <a:srgbClr val="CC00CC">
                <a:tint val="66000"/>
                <a:satMod val="160000"/>
              </a:srgbClr>
            </a:gs>
            <a:gs pos="50000">
              <a:srgbClr val="CC00CC">
                <a:tint val="44500"/>
                <a:satMod val="160000"/>
              </a:srgbClr>
            </a:gs>
            <a:gs pos="100000">
              <a:srgbClr val="CC00CC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ÇALIŞMA ORTAMI</a:t>
          </a:r>
          <a:endParaRPr lang="tr-TR" sz="2100" b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621603" y="2385212"/>
        <a:ext cx="1203001" cy="1194720"/>
      </dsp:txXfrm>
    </dsp:sp>
    <dsp:sp modelId="{97B68410-C41E-40B6-B5EC-215AC1065A90}">
      <dsp:nvSpPr>
        <dsp:cNvPr id="0" name=""/>
        <dsp:cNvSpPr/>
      </dsp:nvSpPr>
      <dsp:spPr>
        <a:xfrm>
          <a:off x="6228077" y="2137777"/>
          <a:ext cx="2551949" cy="1689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b="1" kern="1200" dirty="0" smtClean="0">
              <a:latin typeface="Arial" pitchFamily="34" charset="0"/>
              <a:cs typeface="Arial" pitchFamily="34" charset="0"/>
            </a:rPr>
            <a:t>Gerekli Alan</a:t>
          </a:r>
          <a:endParaRPr lang="tr-TR" sz="1600" b="1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b="1" kern="1200" dirty="0" smtClean="0">
              <a:latin typeface="Arial" pitchFamily="34" charset="0"/>
              <a:cs typeface="Arial" pitchFamily="34" charset="0"/>
            </a:rPr>
            <a:t>Aydınlatma</a:t>
          </a:r>
          <a:endParaRPr lang="tr-TR" sz="1600" b="1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b="1" kern="1200" dirty="0" smtClean="0">
              <a:latin typeface="Arial" pitchFamily="34" charset="0"/>
              <a:cs typeface="Arial" pitchFamily="34" charset="0"/>
            </a:rPr>
            <a:t>Yansıma ve Parlama</a:t>
          </a:r>
          <a:endParaRPr lang="tr-TR" sz="1600" b="1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b="1" kern="1200" dirty="0" smtClean="0">
              <a:latin typeface="Arial" pitchFamily="34" charset="0"/>
              <a:cs typeface="Arial" pitchFamily="34" charset="0"/>
            </a:rPr>
            <a:t>Gürültü</a:t>
          </a:r>
          <a:endParaRPr lang="tr-TR" sz="1600" b="1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b="1" kern="1200" dirty="0" smtClean="0">
              <a:latin typeface="Arial" pitchFamily="34" charset="0"/>
              <a:cs typeface="Arial" pitchFamily="34" charset="0"/>
            </a:rPr>
            <a:t>Ortam Isısı</a:t>
          </a:r>
          <a:endParaRPr lang="tr-TR" sz="1600" b="1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b="1" kern="1200" dirty="0" smtClean="0">
              <a:latin typeface="Arial" pitchFamily="34" charset="0"/>
              <a:cs typeface="Arial" pitchFamily="34" charset="0"/>
            </a:rPr>
            <a:t>Nem</a:t>
          </a:r>
          <a:endParaRPr lang="tr-TR" sz="1600" b="1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b="1" kern="1200" dirty="0" smtClean="0">
              <a:latin typeface="Arial" pitchFamily="34" charset="0"/>
              <a:cs typeface="Arial" pitchFamily="34" charset="0"/>
            </a:rPr>
            <a:t>Radyasyon</a:t>
          </a:r>
          <a:endParaRPr lang="tr-TR" sz="1600" b="1" kern="1200" dirty="0">
            <a:latin typeface="Arial" pitchFamily="34" charset="0"/>
            <a:cs typeface="Arial" pitchFamily="34" charset="0"/>
          </a:endParaRPr>
        </a:p>
      </dsp:txBody>
      <dsp:txXfrm>
        <a:off x="6228077" y="2137777"/>
        <a:ext cx="2551949" cy="1689590"/>
      </dsp:txXfrm>
    </dsp:sp>
    <dsp:sp modelId="{5AFF7AE8-2DB9-4E02-9E7A-B21092625A67}">
      <dsp:nvSpPr>
        <dsp:cNvPr id="0" name=""/>
        <dsp:cNvSpPr/>
      </dsp:nvSpPr>
      <dsp:spPr>
        <a:xfrm>
          <a:off x="2894059" y="3959270"/>
          <a:ext cx="2821076" cy="1685045"/>
        </a:xfrm>
        <a:prstGeom prst="ellipse">
          <a:avLst/>
        </a:prstGeom>
        <a:gradFill flip="none" rotWithShape="0">
          <a:gsLst>
            <a:gs pos="0">
              <a:srgbClr val="CC00CC">
                <a:tint val="66000"/>
                <a:satMod val="160000"/>
              </a:srgbClr>
            </a:gs>
            <a:gs pos="50000">
              <a:srgbClr val="CC00CC">
                <a:tint val="44500"/>
                <a:satMod val="160000"/>
              </a:srgbClr>
            </a:gs>
            <a:gs pos="100000">
              <a:srgbClr val="CC00CC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BİLGİSAYAR PROGRAMLARI</a:t>
          </a:r>
          <a:endParaRPr lang="tr-TR" sz="20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307196" y="4206039"/>
        <a:ext cx="1994802" cy="1191507"/>
      </dsp:txXfrm>
    </dsp:sp>
    <dsp:sp modelId="{45104504-7370-42D4-9324-E21B3B3E049E}">
      <dsp:nvSpPr>
        <dsp:cNvPr id="0" name=""/>
        <dsp:cNvSpPr/>
      </dsp:nvSpPr>
      <dsp:spPr>
        <a:xfrm>
          <a:off x="4469737" y="3959270"/>
          <a:ext cx="4231614" cy="16850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400" kern="1200" dirty="0">
            <a:latin typeface="Arial" pitchFamily="34" charset="0"/>
            <a:cs typeface="Arial" pitchFamily="34" charset="0"/>
          </a:endParaRPr>
        </a:p>
      </dsp:txBody>
      <dsp:txXfrm>
        <a:off x="4469737" y="3959270"/>
        <a:ext cx="4231614" cy="16850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8D9D2-A244-4BE2-A178-AE3553798F7B}" type="datetimeFigureOut">
              <a:rPr lang="tr-TR" smtClean="0"/>
              <a:pPr/>
              <a:t>14.2.2018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E7FC6-315C-4438-9D49-3AE848C1422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2410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4710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D5028A4-9A43-45BF-941A-C0E4AB90CD02}" type="slidenum">
              <a:rPr lang="tr-TR" altLang="tr-TR" smtClean="0"/>
              <a:pPr/>
              <a:t>1</a:t>
            </a:fld>
            <a:endParaRPr lang="tr-TR" altLang="tr-T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E7FC6-315C-4438-9D49-3AE848C14228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21336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E7FC6-315C-4438-9D49-3AE848C14228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21336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Şekildeki yükseklik ve mesafelere dikkat çekilir.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E7FC6-315C-4438-9D49-3AE848C14228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E7FC6-315C-4438-9D49-3AE848C14228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05052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tr-TR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EC15606-B692-4C47-84CB-A8B333E9E65A}" type="slidenum">
              <a:rPr lang="en-US" altLang="tr-TR">
                <a:solidFill>
                  <a:srgbClr val="000000"/>
                </a:solidFill>
                <a:latin typeface="Calibri" panose="020F0502020204030204" pitchFamily="34" charset="0"/>
              </a:rPr>
              <a:pPr/>
              <a:t>18</a:t>
            </a:fld>
            <a:endParaRPr lang="en-US" altLang="tr-T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991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tr-TR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311B977-BBF4-44ED-9870-4C357149BE91}" type="slidenum">
              <a:rPr lang="en-US" altLang="tr-TR" smtClean="0">
                <a:solidFill>
                  <a:srgbClr val="000000"/>
                </a:solidFill>
              </a:rPr>
              <a:pPr/>
              <a:t>2</a:t>
            </a:fld>
            <a:endParaRPr lang="en-US" altLang="tr-TR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922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F4A21B0-9301-44F3-A615-00FF88041BDA}" type="slidenum">
              <a:rPr lang="tr-TR" altLang="tr-TR">
                <a:latin typeface="Calibri" panose="020F0502020204030204" pitchFamily="34" charset="0"/>
              </a:rPr>
              <a:pPr/>
              <a:t>3</a:t>
            </a:fld>
            <a:endParaRPr lang="tr-TR" altLang="tr-T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571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E7FC6-315C-4438-9D49-3AE848C14228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8745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Monitörün göz hizası ve/veya göz hizasından biraz aşağısında olması önerilir.</a:t>
            </a:r>
            <a:r>
              <a:rPr lang="tr-T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tr-T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Ekran Eğimi: 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Monitörün üst kısmı altında daha geride kalacak biçimde arkaya doğru eğik durmalıdır. Baş ve boyun hareketleri 20 dereceden fazla sağa – sola ve aşağı yukarı yönde hareket ettirilmesi sonucu kas ve iskelet sistemi rahatsızlıkları ortaya çıkar.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E7FC6-315C-4438-9D49-3AE848C14228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8387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Monitör gözlerden en az 65 cm uzakta 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(bir kol boyu mesafede) </a:t>
            </a:r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bulunmalıdır.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E7FC6-315C-4438-9D49-3AE848C14228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3719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E7FC6-315C-4438-9D49-3AE848C14228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1153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E7FC6-315C-4438-9D49-3AE848C14228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11538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E7FC6-315C-4438-9D49-3AE848C14228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9788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118E6-44E1-414F-959D-97A494251A03}" type="datetime1">
              <a:rPr lang="tr-TR" smtClean="0"/>
              <a:pPr/>
              <a:t>14.2.2018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37282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8307F-DE15-49D6-9204-A873ECA40D62}" type="datetime1">
              <a:rPr lang="tr-TR" smtClean="0"/>
              <a:pPr/>
              <a:t>14.2.2018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380591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4CDE-08B2-4A71-8A12-6E7FC5D49135}" type="datetime1">
              <a:rPr lang="tr-TR" smtClean="0"/>
              <a:pPr/>
              <a:t>14.2.2018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41342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0801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E07C-AFE7-490E-8DF5-09FEF4A6684C}" type="datetime1">
              <a:rPr lang="tr-TR" smtClean="0"/>
              <a:pPr/>
              <a:t>14.2.2018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5751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F2350-7867-4CDD-80EF-BDCA82EA0B11}" type="datetime1">
              <a:rPr lang="tr-TR" smtClean="0"/>
              <a:pPr/>
              <a:t>14.2.2018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16658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1BA4A-57C9-44D1-992E-1B9DBA5B0882}" type="datetime1">
              <a:rPr lang="tr-TR" smtClean="0"/>
              <a:pPr/>
              <a:t>14.2.2018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4488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B3912-C30C-427C-85EE-290406136B6D}" type="datetime1">
              <a:rPr lang="tr-TR" smtClean="0"/>
              <a:pPr/>
              <a:t>14.2.2018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6291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911A2-A38C-442E-8019-E11C248348FD}" type="datetime1">
              <a:rPr lang="tr-TR" smtClean="0"/>
              <a:pPr/>
              <a:t>14.2.2018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210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8920-0A94-4058-A9F9-997D8601A78C}" type="datetime1">
              <a:rPr lang="tr-TR" smtClean="0"/>
              <a:pPr/>
              <a:t>14.2.2018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5545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14A1367-34D5-42C6-9C45-C9265259A0F8}" type="datetime1">
              <a:rPr lang="tr-TR" smtClean="0"/>
              <a:pPr/>
              <a:t>14.2.2018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2041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5506-9239-45F8-92DB-969C2F1ED320}" type="datetime1">
              <a:rPr lang="tr-TR" smtClean="0"/>
              <a:pPr/>
              <a:t>14.2.2018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5352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388307F-DE15-49D6-9204-A873ECA40D62}" type="datetime1">
              <a:rPr lang="tr-TR" smtClean="0"/>
              <a:pPr/>
              <a:t>14.2.2018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4219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etin kutusu 4"/>
          <p:cNvSpPr txBox="1">
            <a:spLocks noChangeArrowheads="1"/>
          </p:cNvSpPr>
          <p:nvPr/>
        </p:nvSpPr>
        <p:spPr bwMode="auto">
          <a:xfrm>
            <a:off x="827584" y="548680"/>
            <a:ext cx="72009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tr-TR" altLang="tr-TR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ÇANKAYA ÜNİVERSİTESİ</a:t>
            </a:r>
            <a:endParaRPr lang="tr-TR" altLang="tr-TR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130347" y="2420888"/>
            <a:ext cx="6203942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TEMEL </a:t>
            </a:r>
          </a:p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İŞ SAĞLIĞI ve GÜVENLİĞİ EĞİTİMİ </a:t>
            </a:r>
            <a:endParaRPr lang="tr-TR" altLang="tr-TR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tr-TR" dirty="0"/>
          </a:p>
        </p:txBody>
      </p:sp>
      <p:pic>
        <p:nvPicPr>
          <p:cNvPr id="6" name="Resim 5" descr="C:\Users\Aykut Çakır\AppData\Local\Microsoft\Windows\INetCache\Content.Outlook\WA3ZYG1Q\çankaya yeni log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637" y="4847128"/>
            <a:ext cx="4410075" cy="1133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Slayt Numarası Yer Tutucusu 3"/>
          <p:cNvSpPr>
            <a:spLocks noGrp="1"/>
          </p:cNvSpPr>
          <p:nvPr>
            <p:ph type="sldNum" sz="quarter" idx="12"/>
          </p:nvPr>
        </p:nvSpPr>
        <p:spPr bwMode="auto">
          <a:xfrm>
            <a:off x="6572264" y="640980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51BA07-05A8-43D0-A60B-3A9D567AFDE7}" type="slidenum">
              <a:rPr lang="tr-TR" altLang="tr-TR" sz="1200" smtClean="0">
                <a:solidFill>
                  <a:srgbClr val="898989"/>
                </a:solidFill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tr-TR" sz="1200" dirty="0" smtClean="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433156" name="Rectangle 3"/>
          <p:cNvSpPr txBox="1">
            <a:spLocks/>
          </p:cNvSpPr>
          <p:nvPr/>
        </p:nvSpPr>
        <p:spPr bwMode="auto">
          <a:xfrm>
            <a:off x="642910" y="1998535"/>
            <a:ext cx="8110726" cy="4411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71450" indent="-171450" defTabSz="68580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endParaRPr lang="tr-TR" altLang="tr-TR" sz="12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tr-TR" altLang="tr-TR" sz="2800" dirty="0" smtClean="0">
                <a:solidFill>
                  <a:prstClr val="black"/>
                </a:solidFill>
                <a:cs typeface="Arial" panose="020B0604020202020204" pitchFamily="34" charset="0"/>
              </a:rPr>
              <a:t> Klavye yüzeyi </a:t>
            </a:r>
            <a:r>
              <a:rPr lang="tr-TR" altLang="tr-TR" sz="2800" dirty="0">
                <a:solidFill>
                  <a:prstClr val="black"/>
                </a:solidFill>
                <a:cs typeface="Arial" panose="020B0604020202020204" pitchFamily="34" charset="0"/>
              </a:rPr>
              <a:t>ışığı yansıtmayacak şekilde </a:t>
            </a:r>
            <a:r>
              <a:rPr lang="tr-TR" altLang="tr-TR" sz="2800" b="1" dirty="0">
                <a:solidFill>
                  <a:prstClr val="black"/>
                </a:solidFill>
                <a:cs typeface="Arial" panose="020B0604020202020204" pitchFamily="34" charset="0"/>
              </a:rPr>
              <a:t>mat olmalı </a:t>
            </a:r>
            <a:r>
              <a:rPr lang="tr-TR" altLang="tr-TR" sz="2800" dirty="0">
                <a:solidFill>
                  <a:prstClr val="black"/>
                </a:solidFill>
                <a:cs typeface="Arial" panose="020B0604020202020204" pitchFamily="34" charset="0"/>
              </a:rPr>
              <a:t>ve  klavye tuşlarının özellikleri ve yerleri klavye kullanımını kolaylaştıracak şekilde olmalıdır</a:t>
            </a:r>
            <a:r>
              <a:rPr lang="tr-TR" altLang="tr-TR" sz="2800" dirty="0" smtClean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</a:p>
          <a:p>
            <a:pPr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endParaRPr lang="tr-TR" altLang="tr-TR" sz="12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tr-TR" altLang="tr-TR" sz="2800" dirty="0" smtClean="0">
                <a:solidFill>
                  <a:prstClr val="black"/>
                </a:solidFill>
                <a:cs typeface="Arial" panose="020B0604020202020204" pitchFamily="34" charset="0"/>
              </a:rPr>
              <a:t> Klavye </a:t>
            </a:r>
            <a:r>
              <a:rPr lang="tr-TR" altLang="tr-TR" sz="2800" dirty="0">
                <a:solidFill>
                  <a:prstClr val="black"/>
                </a:solidFill>
                <a:cs typeface="Arial" panose="020B0604020202020204" pitchFamily="34" charset="0"/>
              </a:rPr>
              <a:t>tuşları üzerindeki </a:t>
            </a:r>
            <a:r>
              <a:rPr lang="tr-TR" altLang="tr-TR" sz="2800" b="1" dirty="0">
                <a:solidFill>
                  <a:prstClr val="black"/>
                </a:solidFill>
                <a:cs typeface="Arial" panose="020B0604020202020204" pitchFamily="34" charset="0"/>
              </a:rPr>
              <a:t>semboller</a:t>
            </a:r>
            <a:r>
              <a:rPr lang="tr-TR" altLang="tr-TR" sz="2800" dirty="0">
                <a:solidFill>
                  <a:prstClr val="black"/>
                </a:solidFill>
                <a:cs typeface="Arial" panose="020B0604020202020204" pitchFamily="34" charset="0"/>
              </a:rPr>
              <a:t>, çalışma pozisyonuna göre kolaylıkla </a:t>
            </a:r>
            <a:r>
              <a:rPr lang="tr-TR" altLang="tr-TR" sz="2800" b="1" dirty="0">
                <a:solidFill>
                  <a:prstClr val="black"/>
                </a:solidFill>
                <a:cs typeface="Arial" panose="020B0604020202020204" pitchFamily="34" charset="0"/>
              </a:rPr>
              <a:t>okunabilir ve seçilebilir </a:t>
            </a:r>
            <a:r>
              <a:rPr lang="tr-TR" altLang="tr-TR" sz="2800" dirty="0">
                <a:solidFill>
                  <a:prstClr val="black"/>
                </a:solidFill>
                <a:cs typeface="Arial" panose="020B0604020202020204" pitchFamily="34" charset="0"/>
              </a:rPr>
              <a:t>nitelikte </a:t>
            </a:r>
            <a:r>
              <a:rPr lang="tr-TR" altLang="tr-TR" sz="2800" dirty="0" smtClean="0">
                <a:solidFill>
                  <a:prstClr val="black"/>
                </a:solidFill>
                <a:cs typeface="Arial" panose="020B0604020202020204" pitchFamily="34" charset="0"/>
              </a:rPr>
              <a:t>olmalıdır</a:t>
            </a:r>
            <a:r>
              <a:rPr lang="tr-TR" altLang="tr-TR" sz="2800" dirty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  <a:endParaRPr lang="tr-TR" altLang="tr-TR" sz="28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algn="just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endParaRPr lang="tr-TR" altLang="tr-TR" sz="2800" dirty="0" smtClean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7" name="Rectangle 2"/>
          <p:cNvSpPr txBox="1">
            <a:spLocks/>
          </p:cNvSpPr>
          <p:nvPr/>
        </p:nvSpPr>
        <p:spPr bwMode="auto">
          <a:xfrm>
            <a:off x="642910" y="1196752"/>
            <a:ext cx="8110726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defTabSz="68580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3600" b="1" dirty="0" smtClean="0">
                <a:cs typeface="Arial" panose="020B0604020202020204" pitchFamily="34" charset="0"/>
              </a:rPr>
              <a:t>Klavye </a:t>
            </a:r>
          </a:p>
        </p:txBody>
      </p:sp>
    </p:spTree>
    <p:extLst>
      <p:ext uri="{BB962C8B-B14F-4D97-AF65-F5344CB8AC3E}">
        <p14:creationId xmlns:p14="http://schemas.microsoft.com/office/powerpoint/2010/main" val="333334433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Slayt Numarası Yer Tutucus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CC5603-C1CA-4100-A477-5E182F428B99}" type="slidenum">
              <a:rPr lang="tr-TR" altLang="tr-TR" sz="1200" smtClean="0">
                <a:solidFill>
                  <a:srgbClr val="898989"/>
                </a:solidFill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tr-TR" sz="1200" smtClean="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435203" name="Rectangle 2"/>
          <p:cNvSpPr txBox="1">
            <a:spLocks/>
          </p:cNvSpPr>
          <p:nvPr/>
        </p:nvSpPr>
        <p:spPr bwMode="auto">
          <a:xfrm>
            <a:off x="530529" y="1080267"/>
            <a:ext cx="8115328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defTabSz="68580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4400" b="1" dirty="0" smtClean="0">
                <a:cs typeface="Arial" panose="020B0604020202020204" pitchFamily="34" charset="0"/>
              </a:rPr>
              <a:t>Çalışma Masası </a:t>
            </a:r>
          </a:p>
        </p:txBody>
      </p:sp>
      <p:sp>
        <p:nvSpPr>
          <p:cNvPr id="435204" name="Rectangle 3"/>
          <p:cNvSpPr txBox="1">
            <a:spLocks/>
          </p:cNvSpPr>
          <p:nvPr/>
        </p:nvSpPr>
        <p:spPr bwMode="auto">
          <a:xfrm>
            <a:off x="571472" y="2525115"/>
            <a:ext cx="8127417" cy="3640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71450" indent="-171450" defTabSz="68580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285750" indent="-457200" algn="just" eaLnBrk="0" fontAlgn="base" hangingPunct="0">
              <a:spcBef>
                <a:spcPts val="75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tr-TR" altLang="tr-TR" sz="2800" dirty="0" smtClean="0">
                <a:solidFill>
                  <a:prstClr val="black"/>
                </a:solidFill>
                <a:cs typeface="Arial" panose="020B0604020202020204" pitchFamily="34" charset="0"/>
              </a:rPr>
              <a:t>Ekran</a:t>
            </a:r>
            <a:r>
              <a:rPr lang="tr-TR" altLang="tr-TR" sz="2800" dirty="0">
                <a:solidFill>
                  <a:prstClr val="black"/>
                </a:solidFill>
                <a:cs typeface="Arial" panose="020B0604020202020204" pitchFamily="34" charset="0"/>
              </a:rPr>
              <a:t>, klavye, dokümanlar ve diğer ilgili malzemelerin rahat bir şekilde düzenlenmesine olanak sağlayacak şekilde, </a:t>
            </a:r>
            <a:r>
              <a:rPr lang="tr-TR" altLang="tr-TR" sz="2800" b="1" dirty="0">
                <a:solidFill>
                  <a:prstClr val="black"/>
                </a:solidFill>
                <a:cs typeface="Arial" panose="020B0604020202020204" pitchFamily="34" charset="0"/>
              </a:rPr>
              <a:t>yeterli büyüklükte ve ışığı yansıtmayacak nitelikte </a:t>
            </a:r>
            <a:r>
              <a:rPr lang="tr-TR" altLang="tr-TR" sz="2800" dirty="0">
                <a:solidFill>
                  <a:prstClr val="black"/>
                </a:solidFill>
                <a:cs typeface="Arial" panose="020B0604020202020204" pitchFamily="34" charset="0"/>
              </a:rPr>
              <a:t>olmalıdır</a:t>
            </a:r>
            <a:r>
              <a:rPr lang="tr-TR" altLang="tr-TR" sz="2800" dirty="0" smtClean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</a:p>
          <a:p>
            <a:pPr marL="285750" indent="-457200" algn="just" eaLnBrk="0" fontAlgn="base" hangingPunct="0">
              <a:spcBef>
                <a:spcPts val="75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tr-TR" altLang="tr-TR" sz="2800" dirty="0">
                <a:solidFill>
                  <a:prstClr val="black"/>
                </a:solidFill>
                <a:cs typeface="Arial" panose="020B0604020202020204" pitchFamily="34" charset="0"/>
              </a:rPr>
              <a:t>Çalışanın rahat bir pozisyonda olması için </a:t>
            </a:r>
            <a:r>
              <a:rPr lang="tr-TR" altLang="tr-TR" sz="2800" b="1" dirty="0">
                <a:solidFill>
                  <a:prstClr val="black"/>
                </a:solidFill>
                <a:cs typeface="Arial" panose="020B0604020202020204" pitchFamily="34" charset="0"/>
              </a:rPr>
              <a:t>yeterli alan olmalıdır.</a:t>
            </a:r>
          </a:p>
          <a:p>
            <a:pPr marL="0" algn="just" eaLnBrk="0" fontAlgn="base" hangingPunct="0">
              <a:spcBef>
                <a:spcPts val="750"/>
              </a:spcBef>
              <a:spcAft>
                <a:spcPct val="0"/>
              </a:spcAft>
              <a:buNone/>
            </a:pPr>
            <a:endParaRPr lang="tr-TR" altLang="tr-TR" sz="28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indent="0" algn="ctr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None/>
            </a:pPr>
            <a:endParaRPr lang="tr-TR" altLang="tr-TR" sz="28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indent="0" algn="just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None/>
            </a:pPr>
            <a:endParaRPr lang="tr-TR" altLang="tr-TR" sz="28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indent="0" algn="just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None/>
            </a:pPr>
            <a:endParaRPr lang="tr-TR" altLang="tr-TR" sz="28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indent="0" algn="ctr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None/>
            </a:pPr>
            <a:endParaRPr lang="tr-TR" altLang="tr-TR" sz="2800" dirty="0" smtClean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7953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Slayt Numarası Yer Tutucus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648A9A-907A-4CA6-BA7F-1A8954F3ED91}" type="slidenum">
              <a:rPr lang="tr-TR" altLang="tr-TR" sz="1200" smtClean="0">
                <a:solidFill>
                  <a:srgbClr val="898989"/>
                </a:solidFill>
                <a:cs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tr-TR" sz="1200" smtClean="0">
              <a:solidFill>
                <a:srgbClr val="898989"/>
              </a:solidFill>
              <a:cs typeface="Arial" pitchFamily="34" charset="0"/>
            </a:endParaRPr>
          </a:p>
        </p:txBody>
      </p:sp>
      <p:sp>
        <p:nvSpPr>
          <p:cNvPr id="439299" name="Rectangle 3"/>
          <p:cNvSpPr txBox="1">
            <a:spLocks/>
          </p:cNvSpPr>
          <p:nvPr/>
        </p:nvSpPr>
        <p:spPr bwMode="auto">
          <a:xfrm>
            <a:off x="642910" y="2117704"/>
            <a:ext cx="8001056" cy="3399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71450" indent="-171450" defTabSz="68580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tr-TR" altLang="tr-TR" sz="28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algn="just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tr-TR" altLang="tr-TR" sz="2800" dirty="0" smtClean="0">
                <a:solidFill>
                  <a:prstClr val="black"/>
                </a:solidFill>
                <a:cs typeface="Arial" panose="020B0604020202020204" pitchFamily="34" charset="0"/>
              </a:rPr>
              <a:t> Sandalye dengeli ve çalışanın </a:t>
            </a:r>
            <a:r>
              <a:rPr lang="tr-TR" altLang="tr-TR" sz="28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rahat bir pozisyonda oturabileceği ve kolaylıkla hareket edebileceği şekilde </a:t>
            </a:r>
            <a:r>
              <a:rPr lang="tr-TR" altLang="tr-TR" sz="2800" dirty="0" smtClean="0">
                <a:solidFill>
                  <a:prstClr val="black"/>
                </a:solidFill>
                <a:cs typeface="Arial" panose="020B0604020202020204" pitchFamily="34" charset="0"/>
              </a:rPr>
              <a:t>olmalıdır.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endParaRPr lang="tr-TR" altLang="tr-TR" sz="28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algn="just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tr-TR" altLang="tr-TR" sz="2800" dirty="0" smtClean="0">
                <a:solidFill>
                  <a:prstClr val="black"/>
                </a:solidFill>
                <a:cs typeface="Arial" panose="020B0604020202020204" pitchFamily="34" charset="0"/>
              </a:rPr>
              <a:t> Oturma yerinin yüksekliği </a:t>
            </a:r>
            <a:r>
              <a:rPr lang="tr-TR" altLang="tr-TR" sz="28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ayarlanabilir </a:t>
            </a:r>
            <a:r>
              <a:rPr lang="tr-TR" altLang="tr-TR" sz="2800" dirty="0" smtClean="0">
                <a:solidFill>
                  <a:prstClr val="black"/>
                </a:solidFill>
                <a:cs typeface="Arial" panose="020B0604020202020204" pitchFamily="34" charset="0"/>
              </a:rPr>
              <a:t>olmalıdır.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endParaRPr lang="tr-TR" altLang="tr-TR" sz="2800" dirty="0" smtClean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6" name="Rectangle 2"/>
          <p:cNvSpPr txBox="1">
            <a:spLocks/>
          </p:cNvSpPr>
          <p:nvPr/>
        </p:nvSpPr>
        <p:spPr bwMode="auto">
          <a:xfrm>
            <a:off x="642910" y="1124743"/>
            <a:ext cx="8001056" cy="792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defTabSz="68580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4400" b="1" dirty="0" smtClean="0">
                <a:cs typeface="Arial" panose="020B0604020202020204" pitchFamily="34" charset="0"/>
              </a:rPr>
              <a:t>Çalışma Sandalyesi </a:t>
            </a:r>
          </a:p>
        </p:txBody>
      </p:sp>
    </p:spTree>
    <p:extLst>
      <p:ext uri="{BB962C8B-B14F-4D97-AF65-F5344CB8AC3E}">
        <p14:creationId xmlns:p14="http://schemas.microsoft.com/office/powerpoint/2010/main" val="351224160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Slayt Numarası Yer Tutucus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648A9A-907A-4CA6-BA7F-1A8954F3ED91}" type="slidenum">
              <a:rPr lang="tr-TR" altLang="tr-TR" sz="1200" smtClean="0">
                <a:solidFill>
                  <a:srgbClr val="898989"/>
                </a:solidFill>
                <a:cs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tr-TR" sz="1200" smtClean="0">
              <a:solidFill>
                <a:srgbClr val="898989"/>
              </a:solidFill>
              <a:cs typeface="Arial" pitchFamily="34" charset="0"/>
            </a:endParaRPr>
          </a:p>
        </p:txBody>
      </p:sp>
      <p:sp>
        <p:nvSpPr>
          <p:cNvPr id="439299" name="Rectangle 3"/>
          <p:cNvSpPr txBox="1">
            <a:spLocks/>
          </p:cNvSpPr>
          <p:nvPr/>
        </p:nvSpPr>
        <p:spPr bwMode="auto">
          <a:xfrm>
            <a:off x="642910" y="2189712"/>
            <a:ext cx="8001056" cy="3471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71450" indent="-171450" defTabSz="68580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tr-TR" altLang="tr-TR" sz="28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algn="just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tr-TR" altLang="tr-TR" sz="2800" dirty="0" smtClean="0">
                <a:solidFill>
                  <a:prstClr val="black"/>
                </a:solidFill>
                <a:cs typeface="Arial" panose="020B0604020202020204" pitchFamily="34" charset="0"/>
              </a:rPr>
              <a:t> Sırt </a:t>
            </a:r>
            <a:r>
              <a:rPr lang="tr-TR" altLang="tr-TR" sz="2800" dirty="0">
                <a:solidFill>
                  <a:prstClr val="black"/>
                </a:solidFill>
                <a:cs typeface="Arial" panose="020B0604020202020204" pitchFamily="34" charset="0"/>
              </a:rPr>
              <a:t>dayama yeri öne-arkaya ve yukarı-aşağı ayarlanabilir, </a:t>
            </a:r>
            <a:r>
              <a:rPr lang="tr-TR" altLang="tr-TR" sz="2800" b="1" dirty="0">
                <a:solidFill>
                  <a:prstClr val="black"/>
                </a:solidFill>
                <a:cs typeface="Arial" panose="020B0604020202020204" pitchFamily="34" charset="0"/>
              </a:rPr>
              <a:t>sırt desteği bele uygun ve esnek </a:t>
            </a:r>
            <a:r>
              <a:rPr lang="tr-TR" altLang="tr-TR" sz="2800" dirty="0">
                <a:solidFill>
                  <a:prstClr val="black"/>
                </a:solidFill>
                <a:cs typeface="Arial" panose="020B0604020202020204" pitchFamily="34" charset="0"/>
              </a:rPr>
              <a:t>olmalıdır</a:t>
            </a:r>
            <a:r>
              <a:rPr lang="tr-TR" altLang="tr-TR" sz="2800" dirty="0" smtClean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endParaRPr lang="tr-TR" altLang="tr-TR" sz="28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algn="just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tr-TR" altLang="tr-TR" sz="2800" dirty="0" smtClean="0">
                <a:solidFill>
                  <a:prstClr val="black"/>
                </a:solidFill>
                <a:cs typeface="Arial" panose="020B0604020202020204" pitchFamily="34" charset="0"/>
              </a:rPr>
              <a:t> İstendiğinde </a:t>
            </a:r>
            <a:r>
              <a:rPr lang="tr-TR" altLang="tr-TR" sz="2800" dirty="0">
                <a:solidFill>
                  <a:prstClr val="black"/>
                </a:solidFill>
                <a:cs typeface="Arial" panose="020B0604020202020204" pitchFamily="34" charset="0"/>
              </a:rPr>
              <a:t>çalışana uygun bir </a:t>
            </a:r>
            <a:r>
              <a:rPr lang="tr-TR" altLang="tr-TR" sz="2800" b="1" dirty="0">
                <a:solidFill>
                  <a:prstClr val="black"/>
                </a:solidFill>
                <a:cs typeface="Arial" panose="020B0604020202020204" pitchFamily="34" charset="0"/>
              </a:rPr>
              <a:t>ayak desteği </a:t>
            </a:r>
            <a:r>
              <a:rPr lang="tr-TR" altLang="tr-TR" sz="2800" dirty="0">
                <a:solidFill>
                  <a:prstClr val="black"/>
                </a:solidFill>
                <a:cs typeface="Arial" panose="020B0604020202020204" pitchFamily="34" charset="0"/>
              </a:rPr>
              <a:t>sağlanmalıdır.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endParaRPr lang="tr-TR" altLang="tr-TR" sz="2800" dirty="0" smtClean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6" name="Rectangle 2"/>
          <p:cNvSpPr txBox="1">
            <a:spLocks/>
          </p:cNvSpPr>
          <p:nvPr/>
        </p:nvSpPr>
        <p:spPr bwMode="auto">
          <a:xfrm>
            <a:off x="642910" y="1124743"/>
            <a:ext cx="8001056" cy="792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defTabSz="68580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3600" b="1" dirty="0" smtClean="0">
                <a:cs typeface="Arial" panose="020B0604020202020204" pitchFamily="34" charset="0"/>
              </a:rPr>
              <a:t>Çalışma Sandalyesi </a:t>
            </a:r>
          </a:p>
        </p:txBody>
      </p:sp>
    </p:spTree>
    <p:extLst>
      <p:ext uri="{BB962C8B-B14F-4D97-AF65-F5344CB8AC3E}">
        <p14:creationId xmlns:p14="http://schemas.microsoft.com/office/powerpoint/2010/main" val="351224160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844824"/>
            <a:ext cx="7950858" cy="4326300"/>
          </a:xfrm>
          <a:prstGeom prst="rect">
            <a:avLst/>
          </a:prstGeom>
          <a:ln w="38100">
            <a:noFill/>
          </a:ln>
        </p:spPr>
      </p:pic>
      <p:sp>
        <p:nvSpPr>
          <p:cNvPr id="6" name="Rectangle 2"/>
          <p:cNvSpPr txBox="1">
            <a:spLocks/>
          </p:cNvSpPr>
          <p:nvPr/>
        </p:nvSpPr>
        <p:spPr bwMode="auto">
          <a:xfrm>
            <a:off x="683568" y="980728"/>
            <a:ext cx="796039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defTabSz="68580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b="1" dirty="0" smtClean="0">
                <a:cs typeface="Arial" panose="020B0604020202020204" pitchFamily="34" charset="0"/>
              </a:rPr>
              <a:t>Bilgisayar Kullanıcıları İçin Ergonomi</a:t>
            </a:r>
          </a:p>
        </p:txBody>
      </p:sp>
      <p:sp>
        <p:nvSpPr>
          <p:cNvPr id="5" name="3 Slayt Numarası Yer Tutucusu"/>
          <p:cNvSpPr>
            <a:spLocks noGrp="1"/>
          </p:cNvSpPr>
          <p:nvPr/>
        </p:nvSpPr>
        <p:spPr>
          <a:xfrm>
            <a:off x="6500826" y="635002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BD5F6518-B8B8-4379-B2F0-DAC3473176CA}" type="slidenum">
              <a:rPr lang="tr-TR" altLang="tr-TR" smtClean="0"/>
              <a:pPr>
                <a:defRPr/>
              </a:pPr>
              <a:t>14</a:t>
            </a:fld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47828689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Slayt Numarası Yer Tutucus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8D4DED-EF22-457F-A237-F194C869EC7B}" type="slidenum">
              <a:rPr lang="tr-TR" altLang="tr-TR" sz="1200" smtClean="0">
                <a:solidFill>
                  <a:srgbClr val="898989"/>
                </a:solidFill>
                <a:cs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tr-TR" sz="1200" dirty="0" smtClean="0">
              <a:solidFill>
                <a:srgbClr val="898989"/>
              </a:solidFill>
              <a:cs typeface="Arial" pitchFamily="34" charset="0"/>
            </a:endParaRPr>
          </a:p>
        </p:txBody>
      </p:sp>
      <p:sp>
        <p:nvSpPr>
          <p:cNvPr id="3" name="Rectangle 3"/>
          <p:cNvSpPr txBox="1">
            <a:spLocks/>
          </p:cNvSpPr>
          <p:nvPr/>
        </p:nvSpPr>
        <p:spPr bwMode="auto">
          <a:xfrm>
            <a:off x="642910" y="2204864"/>
            <a:ext cx="8001055" cy="3876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  <a:defRPr/>
            </a:pPr>
            <a:endParaRPr lang="tr-TR" altLang="tr-TR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tr-TR" altLang="tr-T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tr-TR" altLang="tr-TR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Ofis ortamına göre risk değerlendirmesi sonucunda önleyici ve düzeltici faaliyetler uygulanır.</a:t>
            </a:r>
          </a:p>
          <a:p>
            <a:pPr algn="just">
              <a:buFont typeface="Wingdings" panose="05000000000000000000" pitchFamily="2" charset="2"/>
              <a:buChar char="ü"/>
              <a:defRPr/>
            </a:pPr>
            <a:endParaRPr lang="tr-TR" altLang="tr-TR" sz="2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tr-TR" altLang="tr-TR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Düzeltici faaliyet sonrası risk değerlendirmesi yenilenir.</a:t>
            </a:r>
            <a:endParaRPr lang="tr-TR" altLang="tr-TR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tr-TR" altLang="tr-TR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11560" y="1124744"/>
            <a:ext cx="80010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tr-TR" altLang="tr-TR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Çalışma Ortamı Gözetimi</a:t>
            </a:r>
            <a:endParaRPr lang="tr-TR" altLang="tr-TR" sz="3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49814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71472" y="1253098"/>
            <a:ext cx="8032976" cy="951766"/>
          </a:xfrm>
          <a:ln>
            <a:noFill/>
          </a:ln>
        </p:spPr>
        <p:txBody>
          <a:bodyPr numCol="1">
            <a:noAutofit/>
          </a:bodyPr>
          <a:lstStyle/>
          <a:p>
            <a:pPr lvl="0">
              <a:spcBef>
                <a:spcPts val="0"/>
              </a:spcBef>
              <a:defRPr/>
            </a:pPr>
            <a:r>
              <a:rPr lang="tr-TR" altLang="tr-TR" sz="4400" b="1" dirty="0" smtClean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/>
            </a:r>
            <a:br>
              <a:rPr lang="tr-TR" altLang="tr-TR" sz="4400" b="1" dirty="0" smtClean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r>
              <a:rPr lang="tr-TR" altLang="tr-TR" sz="4400" b="1" dirty="0" smtClean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Çalışanların Sağlık Gözetimi</a:t>
            </a:r>
            <a:br>
              <a:rPr lang="tr-TR" altLang="tr-TR" sz="4400" b="1" dirty="0" smtClean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tr-TR" sz="4400" dirty="0">
              <a:solidFill>
                <a:schemeClr val="tx1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2910" y="2276872"/>
            <a:ext cx="7961538" cy="3312368"/>
          </a:xfrm>
          <a:ln>
            <a:noFill/>
          </a:ln>
        </p:spPr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  <a:defRPr/>
            </a:pPr>
            <a:endParaRPr lang="tr-TR" altLang="tr-TR" sz="2200" dirty="0" smtClean="0">
              <a:solidFill>
                <a:schemeClr val="tx1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tr-TR" altLang="tr-TR" sz="2200" dirty="0" smtClean="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İşe giriş ve periyodik muayenelerde göz muayeneleri yapılır. </a:t>
            </a:r>
          </a:p>
          <a:p>
            <a:pPr marL="0" lvl="0" indent="0" algn="just">
              <a:spcBef>
                <a:spcPts val="0"/>
              </a:spcBef>
              <a:buNone/>
              <a:defRPr/>
            </a:pPr>
            <a:endParaRPr lang="tr-TR" altLang="tr-TR" sz="2200" dirty="0" smtClean="0">
              <a:solidFill>
                <a:schemeClr val="tx1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tr-TR" altLang="tr-TR" sz="2200" dirty="0" smtClean="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Gerekli görüldüğünde göz hastalıkları uzmanına sevk edilir.</a:t>
            </a:r>
          </a:p>
          <a:p>
            <a:pPr algn="just">
              <a:buFont typeface="Wingdings" pitchFamily="2" charset="2"/>
              <a:buChar char="ü"/>
            </a:pPr>
            <a:endParaRPr lang="tr-TR" sz="2200" dirty="0">
              <a:solidFill>
                <a:schemeClr val="tx1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6491654" y="6356350"/>
            <a:ext cx="2195146" cy="365125"/>
          </a:xfrm>
        </p:spPr>
        <p:txBody>
          <a:bodyPr/>
          <a:lstStyle/>
          <a:p>
            <a:fld id="{F302176B-0E47-46AC-8F43-DAB4B8A37D06}" type="slidenum">
              <a:rPr lang="tr-TR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16</a:t>
            </a:fld>
            <a:endParaRPr 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9412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Slayt Numarası Yer Tutucus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8D4DED-EF22-457F-A237-F194C869EC7B}" type="slidenum">
              <a:rPr lang="tr-TR" altLang="tr-TR" sz="1200" smtClean="0">
                <a:solidFill>
                  <a:srgbClr val="898989"/>
                </a:solidFill>
                <a:cs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tr-TR" sz="1200" smtClean="0">
              <a:solidFill>
                <a:srgbClr val="898989"/>
              </a:solidFill>
              <a:cs typeface="Arial" pitchFamily="34" charset="0"/>
            </a:endParaRPr>
          </a:p>
        </p:txBody>
      </p:sp>
      <p:sp>
        <p:nvSpPr>
          <p:cNvPr id="3" name="Rectangle 3"/>
          <p:cNvSpPr txBox="1">
            <a:spLocks/>
          </p:cNvSpPr>
          <p:nvPr/>
        </p:nvSpPr>
        <p:spPr bwMode="auto">
          <a:xfrm>
            <a:off x="642910" y="2132856"/>
            <a:ext cx="7961538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tr-TR" altLang="tr-TR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tr-TR" altLang="tr-TR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Ekranlı araçlarla çalışmaya başlamadan önce ve çalışmadan kaynaklanabilecek görme zorlukları yaşandığında çalışanların göz muayeneleri yapılır.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tr-TR" altLang="tr-TR" sz="2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tr-TR" altLang="tr-TR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Gerekiyorsa çalışanlara yaptıkları işe uygun araç ve gereç verilir.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642910" y="1198493"/>
            <a:ext cx="796153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tr-TR" altLang="tr-TR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Göz Sağlığı</a:t>
            </a:r>
            <a:endParaRPr lang="tr-TR" altLang="tr-TR" sz="3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27302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Dikdörtgen"/>
          <p:cNvSpPr/>
          <p:nvPr/>
        </p:nvSpPr>
        <p:spPr>
          <a:xfrm>
            <a:off x="971600" y="2924944"/>
            <a:ext cx="6643733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3200" b="1" dirty="0" smtClean="0">
                <a:latin typeface="Arial" pitchFamily="34" charset="0"/>
                <a:cs typeface="Arial" pitchFamily="34" charset="0"/>
              </a:rPr>
              <a:t>Teşekkür </a:t>
            </a:r>
            <a:r>
              <a:rPr lang="tr-TR" sz="3200" b="1" dirty="0">
                <a:latin typeface="Arial" pitchFamily="34" charset="0"/>
                <a:cs typeface="Arial" pitchFamily="34" charset="0"/>
              </a:rPr>
              <a:t>Ederiz</a:t>
            </a:r>
          </a:p>
        </p:txBody>
      </p:sp>
    </p:spTree>
    <p:extLst>
      <p:ext uri="{BB962C8B-B14F-4D97-AF65-F5344CB8AC3E}">
        <p14:creationId xmlns:p14="http://schemas.microsoft.com/office/powerpoint/2010/main" val="400652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7624" y="1700808"/>
            <a:ext cx="712879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4200" b="1" dirty="0" smtClean="0">
                <a:latin typeface="Arial" pitchFamily="34" charset="0"/>
                <a:cs typeface="Arial" pitchFamily="34" charset="0"/>
              </a:rPr>
              <a:t>TEMEL </a:t>
            </a:r>
            <a:endParaRPr lang="tr-TR" sz="4200" b="1" dirty="0">
              <a:latin typeface="Arial" pitchFamily="34" charset="0"/>
              <a:cs typeface="Arial" pitchFamily="34" charset="0"/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4200" b="1" dirty="0">
                <a:latin typeface="Arial" pitchFamily="34" charset="0"/>
                <a:cs typeface="Arial" pitchFamily="34" charset="0"/>
              </a:rPr>
              <a:t>İŞ SAĞLIĞI ve GÜVENLİĞİ EĞİTİMİ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4200" b="1" dirty="0" smtClean="0">
                <a:latin typeface="Arial" pitchFamily="34" charset="0"/>
                <a:cs typeface="Arial" pitchFamily="34" charset="0"/>
              </a:rPr>
              <a:t>TEKNİK KONULAR</a:t>
            </a:r>
            <a:endParaRPr lang="tr-TR" sz="4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Resim 3" descr="C:\Users\Aykut Çakır\AppData\Local\Microsoft\Windows\INetCache\Content.Outlook\WA3ZYG1Q\çankaya yeni log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327" y="4959786"/>
            <a:ext cx="4410075" cy="1133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Dikdörtgen 2"/>
          <p:cNvSpPr>
            <a:spLocks noChangeArrowheads="1"/>
          </p:cNvSpPr>
          <p:nvPr/>
        </p:nvSpPr>
        <p:spPr bwMode="auto">
          <a:xfrm>
            <a:off x="1331640" y="2924944"/>
            <a:ext cx="63357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800" b="1" dirty="0" smtClean="0">
                <a:latin typeface="Arial" panose="020B0604020202020204" pitchFamily="34" charset="0"/>
              </a:rPr>
              <a:t>EKRANLI ARAÇLARLA ÇALIŞMA</a:t>
            </a:r>
          </a:p>
        </p:txBody>
      </p:sp>
    </p:spTree>
    <p:extLst>
      <p:ext uri="{BB962C8B-B14F-4D97-AF65-F5344CB8AC3E}">
        <p14:creationId xmlns:p14="http://schemas.microsoft.com/office/powerpoint/2010/main" val="238152383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Slayt Numarası Yer Tutucus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ABA680-358B-4A49-84FF-EE40BC4E060F}" type="slidenum">
              <a:rPr lang="tr-TR" altLang="tr-TR" sz="1200" smtClean="0">
                <a:solidFill>
                  <a:srgbClr val="898989"/>
                </a:solidFill>
                <a:cs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tr-TR" sz="1200" smtClean="0">
              <a:solidFill>
                <a:srgbClr val="898989"/>
              </a:solidFill>
              <a:cs typeface="Arial" pitchFamily="34" charset="0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611560" y="2132856"/>
            <a:ext cx="800105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endParaRPr lang="tr-TR" altLang="tr-TR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r>
              <a:rPr lang="tr-TR" alt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Uygulanan işlemin içeriğine bakılmaksızın ekranında harf, rakam, şekil, grafik ve resim gösteren her türlü araç.</a:t>
            </a:r>
          </a:p>
          <a:p>
            <a:pPr algn="just">
              <a:lnSpc>
                <a:spcPct val="150000"/>
              </a:lnSpc>
              <a:defRPr/>
            </a:pPr>
            <a:endParaRPr lang="tr-TR" altLang="tr-T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  <a:defRPr/>
            </a:pPr>
            <a:endParaRPr lang="tr-TR" altLang="tr-T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11560" y="1052736"/>
            <a:ext cx="8001055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altLang="tr-TR" sz="4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Ekranlı Araç</a:t>
            </a:r>
            <a:endParaRPr lang="tr-T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02611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AutoShape 2" descr="data:image/jpeg;base64,/9j/4AAQSkZJRgABAQAAAQABAAD/2wCEAAkGBhASEBUQERIWFBMVFRkVFhUYFRcUGBUYFhEWFxUTFhYXJyYfGBkvGRcYHzsiIycpLzEsGx8xNzAqNSYrLSkBCQoKBQUFDQUFDSkYEhgpKSkpKSkpKSkpKSkpKSkpKSkpKSkpKSkpKSkpKSkpKSkpKSkpKSkpKSkpKSkpKSkpKf/AABEIALsBDQMBIgACEQEDEQH/xAAbAAEBAAMBAQEAAAAAAAAAAAAABAIDBQYBB//EAEYQAAIBAgMDBwcJBwQBBQAAAAECAwARBBIhBRMxFCIyQVFTkgYVI2GRk9EzQlJxc4G00tMWNGJjcrKzgqGxwfBDRIOi4f/EABQBAQAAAAAAAAAAAAAAAAAAAAD/xAAUEQEAAAAAAAAAAAAAAAAAAAAA/9oADAMBAAIRAxEAPwD9xpSlApU+MnZQMtrllXXgLm19KxtN9KPwt8aCqlS2m+lH4W+NfbTfSj8LfGgppU1p+2Pwt8aWn7Y/C3xoKaVNaftj8LfGlp+2Pwt8aCmlTWn7Y/C3xr5gcSzGRWAvG4S4vY3ije9jw6dvuoKqUpQKVPtCdkhkdbZlRmFxcXCki4Frj76w3WI7yL3LfqUFdKk3WI7yL3LfqU3WI7yL3LfqUFdKk3WI7yL3LfqU3WI7yL3LfqUFdKk3WI7yL3LfqU3WI7yL3LfqUFdKk3WI7yL3LfqVngJmeJHa2ZlBNhYXI1sDew++gopSlApSlApSlApSlApSlApSlBJtDgn2if3Vy/KbYk2IlwrxFFMEzSFz0gDhpogFFjfnSKTqNAbEGxHU2hwT7RP7qi8oJ8almwkayejkupy5jIChiALMoykbwH/TqKCIbOx4KFNzGtot5ArXjuJWM5VjHdsyNbW2qjhcmuZsnyX2hhsGYYGhjn3UKBwxKl4cAsIZgU1G8RT/AE+yupPtXFpFJIcjBZQqkI3PQyAlsupVlQlOsFlJ0Ggkn2ltbc5ooUlcoSDkEal+SMVusjqwXlIC/wBLDX51BvkwW1s91ljy73MQW1EYxcThB6Prw4mT6yuvWN+KwWOyqN+V+VEjplZhmAETxxlLGx1yk8L6tVJxON3DkRrvhMAoOXnQ75buAGtn3RawJHOA6q45k2qs2dYb50iD3ZTGpWDFFsiGS6ne8nU9oJ42uA6UuF2gVhKSRhsyNOCebYyxmWNOadN3vACTxt9dd6vNx47amU3w6ZhILaqA0ZjhYm2c2YM0qWv8wHr1i2X5zVXiaFsmZirO6vJaTG4osA286oDhyAbWuw6rAPY1Ds/5TEfbD8LBXnvJWTaqpBDiYrBEjR5GKSMcuChLM7ByWY4jfLexuLH1n0Oz/lMR9sPwsFBdSlKCPbH7vL9m/wDYa5W34MUcTDJh0dgkUuf0gVGJMZRCpYc8gOA5Vgt/XXV2x+7y/Zv/AGGuXtfas8WMjVUlaFoWzZYWkRXOIhVGYoC18rPoDwuSLAkBFjX2hl3cOHcQulrNIm+jzYbE5gZN4eeJhh9QTo7am1x82eu0oxKREzFsQGUSSI9o+T4ZWC885RnExtprr187ZiNvYtnC8nkiC4mNMyo0meM4p42vzbBTEqyFhoocAkEXO9PKLEk25KV54QBiVZg8YKyKrAXUSEK3WBrbqoJ8Lj9r5rSYcBb6Fd1e2/xS6jecd0uFf63ceoTjaO3Ny5OGj3u6GRRksZeSRPziZbZeUGSO3YAbnjXc2rtaeKSJI8OZQ+XO6lgFvNEjcAbWR3k1IuI7cTXBwHlVjlSNDhJZWypmkeOWI3aHEOxYCOws0KJpbWZb26w9oDX2vKbX8osVfJFh5lBQOJVidspEmGvGVKm5Kyydlt23ry6/2kxkhQ8lliUSHMd3I2dVnxMVimS6rljikvppKLcCSHr6k2T8hH/Qv/Fc7yY25PiVZpsO2HyiPRxIpJfDRSNbOq3Cu8kZ9cfVew6OyfkI/wChf+KCulKUClKUClKUClKUClKUClKUGrEYcOLG4sQQQbEEG4rDkf8AMfxD4VRSgn5H/MfxD4U5H/MfxD4VRSgn5H/MfxD4U5H/ADH8Q+FUUoIMVhHADI7mxuVuOcLagG2jdY7bW0vcbIoAyhllcg8Nf/yq6jlXdMZB0DrIv0e2Rf8Aseq41vmDZyP+Y/iHwrLDYRUzEEku2ZiTck5FX7tFFbgaUClKUGrFYcSI0ZJAZSpI4gEWuL9dauRv38nsi/JVVKDm7Qw8ixsRPJfTqi+kP4K3nAte++kuOByxaX/0U2p8k33f3Cq6CXkb9/J7IvyU5G/fyeyL8lVUoJeRv38nsi/JTkb9/J7IvyVVSgl5G/fyeyL8lbcNAERUBJCgKCbXNha5t11tpQKUpQS7QY2UAlbuoJHGxOo1qfE4iCNgkmJyOVLBWkVSVW2ZgDqQLjX11qxnpJEf5kcoVf4nuQ7fUNUHrz+o1r255PNiJo5BMYwkU0fNzB7zbvnq4IAtuxoQQb68KC2UIsZlacrGFzly6hQoFy5Y6Bba3rYuFuARI5B1BDDUdvCuHivJadkjRMQsSpFujGkbLEy8nmisEz2VbvGwHVuwLm4IzHk3icuUYsgBw62D80BIRu+nquaNz/8AJbqOYOtkTPu982fLmyZxmy3tmy8bX0vWa4YHhK5tobMPZwrzkXkXMhXJirZZXkvlfMVfaK4oxk5+jkXdHqIJNuqstmeT2KEyyvKyBJt4w3rOJlMUyZCosq6yK9ze5RdNL0Ho+R/zH8Q+FatkSM0ZzMWIlmW5teyYiRVGn8IAq2oNi/Jt9tP+KloL6UpQKUpQKUpQKUpQKUpQRIRCQvCJjZeyNjwT1KToOw2XrAq2sZIwylWFwRYg9YPEVPBKVbdOb/QY/PAGoP8AGB7RqOuwVUpSgUpSgk2p8k33f3Cq6k2p8k33f3Cq6BSlKBSlKBSlKBUuOlbSNDZ3vr9BR0n+64A9ZHVet8sqqpdjZVBJJ4AAXJP3VowMbG8rizP1HiijoJ9djc8dSdbWoMMXEFWJVFgsiADsA0AqfbUGMZozhnRQGUyBj0l30ZdQMp1MQkAN+JH1joz4dXFmva4OhKkEHQ3WxrVyBO2T3sn5qDzOK2PtYxoyYlRMMLNGSX5onZotzLYR2ZQEe91+doK24jAbW3fo50EmfEkXYZArCU4MEbu7WLRBuGinU319DyBO2T3sn5qcgTtk97J+ag48mD2llQLKhKzXYsRz4eURkoQEAzbneLcdeX6xyIvJfaAwpwmaFYdysW6vmUjcYhJEF4+apZ4D16IwsL6+v5AnbJ72T81OQJ2ye9k/NQcXZWz9oLOu9kUYdQ4yKwY9HDboaoNAUxAOvCRdTbTqbF+Tb7af8VLW7kCdsnvZPzVsw+GWNcqiwuTxJ1ZizG51OpJoNtKUoFKUoFKUoFKUoFKUoMZJAoLMQANSSbAesmo8RjcO65TKnqIdbgjgwPUQa+4jXERKdVCSPb+JWiVW+4O3tvxAqwmg5+F2xGQQ8keZTYkMMrdjL9fZ1G410J3+dIO9j8a1z08rMOY2lAfImfMcvR3cxie44jnqwF+OUkXAJqhfKCDMyXIkWUQGMjnGVoRMEXqY7oh7g2Ave1jYKPOkHex+NaedIO9j8a1qG2oiVUBs7mQLGVKud0wWRgrW5gJHO4HMticwvq/aSDm2LEOCVOU2JBYFCT0XurDK1jcEcdKD7tHaMJiYCVCdNAwPzhVPnSDvY/GtTN5RQAOxYhYwpla2kOdQy7wjo81lY9gIJsDesht6H0wJIaAAyKVOaxvlKgdIEqwFr3II4ig3+dIO9j8a086Qd7H41rnftZDdua+VII8QTbXdytIEa3Yd2dASdDcDS/SXGghjleyi9wM19LkLlvmPVp10HzzpB3sfjWnnSDvY/GtTYbyhheOWUB8sRcMd2xJaKR45EQLcuweNlstydLXuL/ZfKHDqUGfMZImmQKCxeNMuZ1A6XTXQa69l6CjzpB3sfjWnnSDvY/GtfDtOPetCCTIiCQrYi6kkc0mwJ01AOmZb2zC/PXyvwxgOIu27GHGKvlNzAVLb0DjwF8vS9VBvn2jC7hTImRbOxzLZmBuijtAIzH1hfXVXnSDvY/Gta4tsRmR4jdXRc5DC3N0uQRcG11vY6ZhfjWzZm0UniWaPNkcXXMpUkdpU6j6jY0FEcisAykEHgQbg/eKyqKDTESgcN3E1v4i0oLfXZVH3CraBSlKBSlKBSlKBSlKBSlKBSlKBSlKBSlKCHFsFmjkbRAkiFuoFmjZbnqHMIueuw66tJ9dqxlmVRmZgoHWSAPaagvAehBvP6Y1AI7Qz5VI+o0EMXkdAsMkAkkySly/yV2Mkryvc5Nec7ceANhaqYfJuFeiWFpN8gGQCOUqyvKgC2BYO9xwOdtNa2jZ5b/04UH9G8Nvr5oB9tH8n8OylZY1lBFiHVcpB6igAUj6xQYw+T8KZWQsJFMhElwX9M4aVecCMpKrzbWGVQLWFaz5MYcxtCSxidCjR3Fjdy5kzAZxJnYtmDcTfjXR5BF3aeFa+cgi7tPCtBFP5PQOJFN8kwUTJplmyoqDPpc8xVU2IuAAaxk8nY2YuZJCxEi3uosJCCRlAyta2mYG1z21fyCLu08K05BF3aeFaDjnyPisw30vPgjw7axaxwlzGvQ43kbXrvXS2ds0Q5gsjlCbhGyZU7clgCBfW17C+gA0rdyCLu08K05BF3aeFaCDB+T0cabsSyFTM85BKc55JGka5VQbbxi2lrG3VpWoeScGQRM7vGr7xEYqRGd7vBk0utm4EG4GgIrqcgi7tPCtOQRd2nhWggk8nULpLvZBKhc7wFMxEnSRgVy5dF0AHQXsFQxeQuGXDthkeRY3w4w0gBT0kaoUXNzemEYrmFiRa5Nhbq7R2XG0TBYkLAZkuq9NTmT/7AVuhwsDKHWNLMARzBwIuKCM7AQuJGlkZw2ZSSgsTGEPRUXHNQ2NxdFNtKq2Vs9YIlhVmZUFgWy3t2c0CtnIIu7TwrTzfF3aeFaDVhjmnkddVyRoGHAsrylgD12zD/wABq2vgFfaBSlKBSlKBSlKBSlKBWufEogu7KoJsCxAubXtr12BrZUW0PlMP9sfw01Bn51g76Pxr8aedYO+j8a/Gs8VjUjALmwYhRoTdibBdOsnS3XWeHxCSKHRgyngQbjQ2P++lBp86wd9H41+NfG2tABffJ4wf9hxrcMUmcx5hnAuV6wDwv2VtoOZ58Q9EoPW8iL94Ckn7jlocZG3SxSW7EZUuOwkkt94Irp0oObFNg1OYPFmHzi4ZvExJ/wB6vhmVxmRgym+oII0NjqPWLVnUWyPk2+2n/EyUFtKUoFKUoFKUoFKUoFKUoFR7MNg8fdyMv1A2kVR6gjqPuqyo+jiPVJH7DG2ntEh8ProLKUpQKUpQKUpQKUpQKUpQKUpQKi2h8ph/tj+Gmq2odoH0mH+2P4aagw21stp0RQ4TLIknRLXMbhgNGW2ornbQ8jlkEojlaISRNGoW4ERaNkLoAQPnZ7H54Dca6e2IJZIssMgje/S105pta3Xex100rkrsTFsc0mIvbEiUKJHUGLk4QxEra3pbycDxt1UG6TyVu0rrIFMpiJAjsDulYEPzrupLE20tpxqaHyQ3S2bFM/pYHDy3ZiIoYoihbMLlzGGJ6yz6G9TeYdqboJy1VkCBTJctmYYWRN5lK2HpjFJYdSles337Y2DjJz8tHu7xsYiWtnixGGmVr2NiN1KugHygJHNoPn7HsMNyZsbJdlVRIflC64YxGQMzE5ybSXFjmBPXW5/JBiXJxDWfPcKGUc+eOVeD65ShFjoQ5BFiQZcR5OY12iZ8Qjbps6qWYZWy4pCwcC5JWeIXI03WnSJrsbCweIjznESiQllyWckKBBErDUDjIjv6t4R1UGzYuxjhzKTKZBIyMAVy5MkEcRAANrHd5tANWbtrdsj5Nvtp/wATJVe8HC4v9f8A521Jsc+jP20/4mSgtpSlApSlApSlApSlAqDFFjiI4w7KpjlYgW1KvCFNyD1M3tq+oJv3uL7Gb/Jh6D5iTHGLyYgoLE3Z0XQcTqOArOTZ4Ni0j803UkroSCtxpxsxH31JtzYHKGRw4RkVlDBSWGcrmB1yvGQusbhlJynioqTauxMUd68czNnK2iuVFlnVyt2LCxQFCBa4OmXSwdF5YlDs2KssYzSEyIBGMubM5tzRl1uerWqBhL6iV/avwryWL8h8TNAYjiTFniMTgs8zMpwU2H9K5K703kWXUdJAPXXooNkPuJIJZmOcECRC0bqCLCzKeaQeBW3VpxJCzkZ72T2r8KcjPeye1fhXNXYU2eF2xUl0AMgW6rI+dWLBSTlU2K5dbA8b3J7dBJst2MZzMWIklW5teyzOqjS3UAPuquo9lfJt9rN+IkqygUpSgUpSgUqGSaUztGjIqrGjc5GYku8oPBhpzB7az3eI7yP3TfnoK6mxcin0ZQSMdclgbC9gzX0A4+w2vasd3iO8j903561w4OZAQJI9TcndOST2k7zU6AfcB1UGUOyYhzmRCx/hGUeoD/vifYBt83Q90ngX4U2diDJDHI1rvGrG3C7KCberWqKCOfY8DqUMSWItooBHrB6j13rVgcLEyc6KPOpyvzF6Q4m3UDow9RFdGo5eZMrfNkGRvUw1Q+zMt+3L9wbPN0PdJ4F+FPN0PdJ4F+FUUoIMXsaF10jjDKcyNkU5WsRe3WLEj6ia34KVSmi5cpKlPokcR/36wQeupnhz4h1ZnssUZAWR0F2eYE8wi/RHHsrnRy4ckSgTZWLrn5RILiHPdipe5F1IFr9IXtQeipXBw2NwbjSWQEX038pOkayfNY/MdW+pgeusuWYG5UYglgwUgYmUkMXaMCwbvEdP6lK8Rag7lK8xiNsYNQGEjtGQW3gxUmUKMPvw5OfRSmubhax4a192ltjBwlLvKQzyIW5RKFjMUEsz5yzCwywuL9RtfTWg9NSvNzYiJoZyhmV4xKB6aVtY47h+kRbUca9JQKUpQKgm/e4vsZv8mHq+oJv3uL7Gb/Jh6CHyibF7yLcGQR67wRojMSJYmAzPooKCRf8AXe4Ki8uH2RtFGYidAPRFRoQxWabfZ+YCAYWitY6MnYTfp7axGLUpyaISXZc9yosu9jDkEsNd2ZGAtxUa9R5ONxG1ggeONS+4xJ3dowDOrR8lDEv0WGe5B067UFWK2ftD0u7xIIygQghVI5sQu7ZTrmWQ6CxD2toKhi2Fj+UGdzEzF0Ba4zGGPHTyIhG7tcQSIoPHMDr1nftDG7VCZoYEdt5OMjZFuiwythzm3nFpBEh7AWJA6tsmN2mFW0CswlAbVFBiMkV2HPJDBGl07U9YDBJsDCY4yRtJfKrlpd4saccOU9EFBa+8GY6gANYEgWr1tePh86CMw7k5MqjO0imUZjit5Zg+pAGGsSRYO+pK2rfsWfam8SOaILCFILnI7nLBhSuYiQksZDiVvY9FTp84O7sr5NvtZvxElWVDsdrxEkEXklNja49O+htcX+qrqBSlKBSlKCGH96l+xh/yYivO+VXklNiWxZjEa7/BcnViRdnzSH0l0YhBnGqm+h04V6mXAxM2Zo0ZrAXKgmwJIFz1XJ9prHzbD3UfgX4UHDgwO0hiLmRRhxOWCBlBEO5jVYbbv6e9e976It7EkelqbzbD3UfgX4U82w90ngX4UGvYn7rB9jH/AIxVtYxxqqhVAVQAAALAACwAA4C1ZUCtWJw4dChuLjiOIPUw9YOtbaUE+BnLxgto45rgcAy6Nb1XHstVFRvzJgfmy6H+tRzTp2qCLn6KCrKDnHEImJkLsFBiitcgXtJPe1+PEe0Vq3GBzZs0dwWIG8uoLgh2Vb2UkM1yBrc9tdalBwsNsvZ0Zuu7uJFmF5S9pEgECuuYnKd0oXTqrI7P2frYoLyic5ZSnpA5fPZSPnksRwJNyDXbpQeX/ZfZW63Om7ybvLymW2TcbjL0+65v1VtxewdmSpu5CGXPI9jiJOlNE8UpJz3N0dxbhzjXo6UHmMZs3BRxzSQsN60Uo0ndi5eO1mUsQ55otcG2trXN/T0pQKUpQKixcEm9SWMK2VJEIZinTaIgghW+h/vVtKCPe4juovfN+nTe4juovfN+nVlKCPe4juovfN+nTe4juovfN+nVlKCPe4juovfN+nTe4juovfN+nVlKCbZ0DIlntmLuxCkkDPKzAXIF9D2VTSlApSlApSlApSlArm4yBXxMSuoZd1KbMAwuHgANj16n2mulUM371F9jN/kw9BxIpo89mggYcqOHAWMK3QDZxe97cSNNATfSx0/tFgGgE8WF3gOUhRCpZlfD79SoF9SlrKbEkhbXNq6Gx/KDDOsj5BE6PIjqqFjaPFy4cOCq85S0TH1ddadpy7JxMeWdYpYkQYrVCyBHXmzXAtqpP1i/YaCbHeUWAhQySYQhQ8yE7uA2bDwyzSL0voQvY8OFYN5QYONzHLh0uXIQrFHbLv8ADQjNmPSz4qPh1Xt2V2vOWCQJEcqB1zopjZQwEbMbAjVsiMbcbCtCbcwJsoC5GCEHdOAd7I0aMbpYKWWwYmx07QSE+xJMLikKvBEHW+YqiKARK6LlB51+Ze9rcQCSCBkuJwwxUmGaCLTJktGgNmjZ2vm42y8F19VgTWeN2/s6NGZso3cZmK7tgwWNd/oLA3AXPl46XrtJBG1nyC5s1ytmuBoTcXBoPN4byg2e8Ucy4Y5JXREZoEQHeojRvmewyHOovfpEL0tK0L5SYEnd8nUSFRlJhjyZmGKKA2Yn/wBpKD9Q7a9cMOn0V434DiTcn671rGz4eG6S39C0Hj8H5RYZnUNh4gLEP6NAc/J8JMoRibFSMSNWy2tra1z6xdl4c/8AoxeBNPVpWwbPh7pPAvXxrZFAq3ygC5ubdZsBf2AD7hQT7LQKrqoAAkcAAWA14AdVWVJs/g/2j/8ANV0ClKUClKUClKUClKUClKUClKUClKUClKUClKUClKUCoMW2XERuQxURyqSqs9izwkAhQTwVvZV9KDipgcEL2gOpufQSnXemXN0eO8Je/wBIk9ZrKLC4RcuWArkTdpaCUZE5nMXm81fRpoPojsrsUoOMmBwQyWw9t2oVLYeQZFVHjULZdAEd1+piOuvgwGCsw5Po6sjryeQq6u7OysuWxBd2Y362Paa7VKDmTjDPnzxMwkUo4MEpDqQQVYZbMLEjXqNqoTHRgABZABoPQy/lqulBL5xTsk9zL+WnnFOyT3Mv5aqpQS+cU7JPcy/lp5xTsk9zL+WqqUEmzuixsReRiLgqbE6Gx1FV0pQKUpQKUpQKUpQKUpQKUpQKUpQKUpQKUpQKUpQf/9k="/>
          <p:cNvSpPr>
            <a:spLocks noChangeAspect="1" noChangeArrowheads="1"/>
          </p:cNvSpPr>
          <p:nvPr/>
        </p:nvSpPr>
        <p:spPr bwMode="auto">
          <a:xfrm>
            <a:off x="0" y="-866775"/>
            <a:ext cx="256222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tr-TR" sz="1800" smtClean="0">
              <a:solidFill>
                <a:prstClr val="black"/>
              </a:solidFill>
              <a:latin typeface="Constantia" pitchFamily="18" charset="0"/>
              <a:cs typeface="Arial" pitchFamily="34" charset="0"/>
            </a:endParaRPr>
          </a:p>
        </p:txBody>
      </p:sp>
      <p:graphicFrame>
        <p:nvGraphicFramePr>
          <p:cNvPr id="6" name="5 Diyagram"/>
          <p:cNvGraphicFramePr/>
          <p:nvPr>
            <p:extLst>
              <p:ext uri="{D42A27DB-BD31-4B8C-83A1-F6EECF244321}">
                <p14:modId xmlns:p14="http://schemas.microsoft.com/office/powerpoint/2010/main" val="3364908291"/>
              </p:ext>
            </p:extLst>
          </p:nvPr>
        </p:nvGraphicFramePr>
        <p:xfrm>
          <a:off x="179512" y="476672"/>
          <a:ext cx="8751346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6 Metin kutusu"/>
          <p:cNvSpPr txBox="1"/>
          <p:nvPr/>
        </p:nvSpPr>
        <p:spPr>
          <a:xfrm>
            <a:off x="827584" y="2708920"/>
            <a:ext cx="3024336" cy="1323439"/>
          </a:xfrm>
          <a:prstGeom prst="rect">
            <a:avLst/>
          </a:prstGeom>
          <a:gradFill flip="none" rotWithShape="1">
            <a:gsLst>
              <a:gs pos="0">
                <a:srgbClr val="CC00CC">
                  <a:tint val="66000"/>
                  <a:satMod val="160000"/>
                </a:srgbClr>
              </a:gs>
              <a:gs pos="50000">
                <a:srgbClr val="CC00CC">
                  <a:tint val="44500"/>
                  <a:satMod val="160000"/>
                </a:srgbClr>
              </a:gs>
              <a:gs pos="100000">
                <a:srgbClr val="CC00CC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tr-TR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EKRANLI ARAÇLARLA </a:t>
            </a:r>
          </a:p>
          <a:p>
            <a:pPr algn="ctr" eaLnBrk="0" hangingPunct="0">
              <a:defRPr/>
            </a:pPr>
            <a:r>
              <a:rPr lang="tr-TR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ÇALIŞMALARDA </a:t>
            </a:r>
          </a:p>
          <a:p>
            <a:pPr algn="ctr" eaLnBrk="0" hangingPunct="0">
              <a:defRPr/>
            </a:pPr>
            <a:r>
              <a:rPr lang="tr-TR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ARANACAK </a:t>
            </a:r>
          </a:p>
          <a:p>
            <a:pPr algn="ctr" eaLnBrk="0" hangingPunct="0">
              <a:defRPr/>
            </a:pPr>
            <a:r>
              <a:rPr lang="tr-TR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ASGARİ GEREKLER</a:t>
            </a:r>
          </a:p>
        </p:txBody>
      </p:sp>
      <p:sp>
        <p:nvSpPr>
          <p:cNvPr id="428039" name="8 Metin kutusu"/>
          <p:cNvSpPr txBox="1">
            <a:spLocks noChangeArrowheads="1"/>
          </p:cNvSpPr>
          <p:nvPr/>
        </p:nvSpPr>
        <p:spPr bwMode="auto">
          <a:xfrm>
            <a:off x="4321175" y="241141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tr-TR" sz="1800" smtClean="0">
              <a:solidFill>
                <a:prstClr val="black"/>
              </a:solidFill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428040" name="9 Metin kutusu"/>
          <p:cNvSpPr txBox="1">
            <a:spLocks noChangeArrowheads="1"/>
          </p:cNvSpPr>
          <p:nvPr/>
        </p:nvSpPr>
        <p:spPr bwMode="auto">
          <a:xfrm>
            <a:off x="4321175" y="348297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tr-TR" sz="1800" smtClean="0">
              <a:solidFill>
                <a:prstClr val="black"/>
              </a:solidFill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428041" name="11 Metin kutusu"/>
          <p:cNvSpPr txBox="1">
            <a:spLocks noChangeArrowheads="1"/>
          </p:cNvSpPr>
          <p:nvPr/>
        </p:nvSpPr>
        <p:spPr bwMode="auto">
          <a:xfrm>
            <a:off x="5922469" y="5085184"/>
            <a:ext cx="322153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sz="1600" b="1" dirty="0" smtClean="0">
                <a:solidFill>
                  <a:prstClr val="black"/>
                </a:solidFill>
                <a:cs typeface="Arial" pitchFamily="34" charset="0"/>
              </a:rPr>
              <a:t> Programlar işe uygun olmalı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sz="1600" b="1" dirty="0" smtClean="0">
                <a:solidFill>
                  <a:prstClr val="black"/>
                </a:solidFill>
                <a:cs typeface="Arial" pitchFamily="34" charset="0"/>
              </a:rPr>
              <a:t> Sistemler iş verimini arttırmalı</a:t>
            </a:r>
          </a:p>
        </p:txBody>
      </p:sp>
    </p:spTree>
    <p:extLst>
      <p:ext uri="{BB962C8B-B14F-4D97-AF65-F5344CB8AC3E}">
        <p14:creationId xmlns:p14="http://schemas.microsoft.com/office/powerpoint/2010/main" val="370808538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Slayt Numarası Yer Tutucus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8FCED9-2858-4C35-B63E-C8996FDBEA24}" type="slidenum">
              <a:rPr lang="tr-TR" altLang="tr-TR" sz="1200" smtClean="0">
                <a:solidFill>
                  <a:srgbClr val="898989"/>
                </a:solidFill>
                <a:cs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tr-TR" sz="1200" smtClean="0">
              <a:solidFill>
                <a:srgbClr val="898989"/>
              </a:solidFill>
              <a:cs typeface="Arial" pitchFamily="34" charset="0"/>
            </a:endParaRPr>
          </a:p>
        </p:txBody>
      </p:sp>
      <p:sp>
        <p:nvSpPr>
          <p:cNvPr id="3" name="1 Başlık"/>
          <p:cNvSpPr txBox="1">
            <a:spLocks/>
          </p:cNvSpPr>
          <p:nvPr/>
        </p:nvSpPr>
        <p:spPr>
          <a:xfrm>
            <a:off x="683568" y="332656"/>
            <a:ext cx="7998973" cy="792088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tr-TR" altLang="tr-TR" sz="3600" b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BİLGİSAYAR KULLANIMI RİSK FAKTÖRLERİ </a:t>
            </a:r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>
          <a:xfrm>
            <a:off x="655709" y="2319287"/>
            <a:ext cx="7973374" cy="4055071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Clr>
                <a:schemeClr val="tx1"/>
              </a:buClr>
              <a:buNone/>
              <a:defRPr/>
            </a:pPr>
            <a:endParaRPr lang="tr-TR" altLang="tr-TR" sz="2200" b="1" kern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tx1"/>
              </a:buClr>
              <a:buNone/>
              <a:defRPr/>
            </a:pPr>
            <a:endParaRPr lang="tr-TR" altLang="tr-TR" b="1" kern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755576" y="1556792"/>
            <a:ext cx="7128792" cy="5009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tr-TR" altLang="tr-TR" sz="24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Tekrarlamalı </a:t>
            </a:r>
            <a:r>
              <a:rPr lang="tr-TR" altLang="tr-TR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hareketler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tr-TR" altLang="tr-TR" sz="24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Yanlış </a:t>
            </a:r>
            <a:r>
              <a:rPr lang="tr-TR" altLang="tr-TR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klavye pozisyonu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tr-TR" altLang="tr-TR" sz="24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Ön </a:t>
            </a:r>
            <a:r>
              <a:rPr lang="tr-TR" altLang="tr-TR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kolun desteklenmemesi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tr-TR" altLang="tr-TR" sz="24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Yetersiz </a:t>
            </a:r>
            <a:r>
              <a:rPr lang="tr-TR" altLang="tr-TR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molalar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tr-TR" altLang="tr-TR" sz="24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Fare (</a:t>
            </a:r>
            <a:r>
              <a:rPr lang="tr-TR" altLang="tr-TR" sz="24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mouse</a:t>
            </a:r>
            <a:r>
              <a:rPr lang="tr-TR" altLang="tr-TR" sz="24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)’</a:t>
            </a:r>
            <a:r>
              <a:rPr lang="tr-TR" altLang="tr-TR" sz="24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</a:t>
            </a:r>
            <a:r>
              <a:rPr lang="tr-TR" altLang="tr-TR" sz="24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yanlış kullanımı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tr-TR" altLang="tr-TR" sz="24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Postür </a:t>
            </a:r>
            <a:r>
              <a:rPr lang="tr-TR" altLang="tr-TR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bozukluğu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tr-TR" altLang="tr-TR" sz="24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İş </a:t>
            </a:r>
            <a:r>
              <a:rPr lang="tr-TR" altLang="tr-TR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memnuniyetsizliği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tr-TR" altLang="tr-TR" sz="24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Bilgisayarla </a:t>
            </a:r>
            <a:r>
              <a:rPr lang="tr-TR" altLang="tr-TR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 çalışma süresi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tr-TR" altLang="tr-TR" sz="24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Gözlerin </a:t>
            </a:r>
            <a:r>
              <a:rPr lang="tr-TR" altLang="tr-TR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korunmaması</a:t>
            </a:r>
          </a:p>
        </p:txBody>
      </p:sp>
    </p:spTree>
    <p:extLst>
      <p:ext uri="{BB962C8B-B14F-4D97-AF65-F5344CB8AC3E}">
        <p14:creationId xmlns:p14="http://schemas.microsoft.com/office/powerpoint/2010/main" val="167173695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Slayt Numarası Yer Tutucus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A9E7A40-6A84-4EF0-BAFD-12DB3F8F371C}" type="slidenum">
              <a:rPr lang="tr-TR" altLang="tr-TR" sz="1200" smtClean="0">
                <a:solidFill>
                  <a:srgbClr val="898989"/>
                </a:solidFill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tr-TR" sz="1200" smtClean="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431107" name="Rectangle 2"/>
          <p:cNvSpPr txBox="1">
            <a:spLocks/>
          </p:cNvSpPr>
          <p:nvPr/>
        </p:nvSpPr>
        <p:spPr bwMode="auto">
          <a:xfrm>
            <a:off x="611560" y="836712"/>
            <a:ext cx="804389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defTabSz="68580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4400" b="1" dirty="0" smtClean="0">
                <a:cs typeface="Arial" panose="020B0604020202020204" pitchFamily="34" charset="0"/>
              </a:rPr>
              <a:t>MONİTÖR </a:t>
            </a:r>
          </a:p>
        </p:txBody>
      </p:sp>
      <p:sp>
        <p:nvSpPr>
          <p:cNvPr id="431108" name="Rectangle 3"/>
          <p:cNvSpPr txBox="1">
            <a:spLocks/>
          </p:cNvSpPr>
          <p:nvPr/>
        </p:nvSpPr>
        <p:spPr bwMode="auto">
          <a:xfrm>
            <a:off x="642910" y="2035632"/>
            <a:ext cx="804389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71450" indent="-171450" defTabSz="68580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tr-TR" altLang="tr-T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 Ekran, çalışanın çalışma pozisyonuna </a:t>
            </a:r>
            <a:r>
              <a:rPr lang="tr-TR" altLang="tr-TR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uygun mesafede ve göz hizasında </a:t>
            </a:r>
            <a:r>
              <a:rPr lang="tr-TR" altLang="tr-T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olmalıdır.</a:t>
            </a:r>
          </a:p>
          <a:p>
            <a:pPr algn="just" eaLnBrk="0" fontAlgn="base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tr-TR" altLang="tr-T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 Ekranda görünen </a:t>
            </a:r>
            <a:r>
              <a:rPr lang="tr-TR" altLang="tr-TR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karakterler, kolayca seçilir şekil ve formda,</a:t>
            </a:r>
            <a:r>
              <a:rPr lang="tr-TR" altLang="tr-T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tr-TR" altLang="tr-TR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uygun büyüklükte olmalı, </a:t>
            </a:r>
            <a:r>
              <a:rPr lang="tr-TR" altLang="tr-T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satır ve karakterler arasında yeterli boşluk bulunmalıdır.</a:t>
            </a:r>
          </a:p>
          <a:p>
            <a:pPr algn="just" eaLnBrk="0" fontAlgn="base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tr-TR" altLang="tr-T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 Ekran görüntüsü </a:t>
            </a:r>
            <a:r>
              <a:rPr lang="tr-TR" altLang="tr-TR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sabit olmalı, görüntü titrememeli </a:t>
            </a:r>
            <a:r>
              <a:rPr lang="tr-TR" altLang="tr-T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ve benzeri olumsuzluklar bulunmamalıdır.</a:t>
            </a:r>
          </a:p>
        </p:txBody>
      </p:sp>
    </p:spTree>
    <p:extLst>
      <p:ext uri="{BB962C8B-B14F-4D97-AF65-F5344CB8AC3E}">
        <p14:creationId xmlns:p14="http://schemas.microsoft.com/office/powerpoint/2010/main" val="214978112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Slayt Numarası Yer Tutucus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ECF6D0D-09A0-4028-844D-C9928F4D7DA1}" type="slidenum">
              <a:rPr lang="tr-TR" altLang="tr-TR" sz="1200" smtClean="0">
                <a:solidFill>
                  <a:srgbClr val="898989"/>
                </a:solidFill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tr-TR" sz="1200" smtClean="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432132" name="Rectangle 3"/>
          <p:cNvSpPr txBox="1">
            <a:spLocks/>
          </p:cNvSpPr>
          <p:nvPr/>
        </p:nvSpPr>
        <p:spPr bwMode="auto">
          <a:xfrm>
            <a:off x="642910" y="2064123"/>
            <a:ext cx="8054032" cy="4029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71450" indent="-171450" defTabSz="68580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tr-TR" altLang="tr-T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 Parlaklık ve karakterler ile arka plan arasındaki kontrast, çalışan tarafından kolaylıkla ayarlanabilmelidir.</a:t>
            </a:r>
          </a:p>
          <a:p>
            <a:pPr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tr-TR" altLang="tr-T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 Ekran, çalışanın ihtiyacına göre kolaylıkla </a:t>
            </a:r>
            <a:r>
              <a:rPr lang="tr-TR" altLang="tr-TR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her yöne döndürülerek</a:t>
            </a:r>
            <a:r>
              <a:rPr lang="tr-TR" altLang="tr-T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 ayarlanabilir olmalıdır.</a:t>
            </a:r>
          </a:p>
          <a:p>
            <a:pPr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tr-TR" altLang="tr-T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 Ekran, </a:t>
            </a:r>
            <a:r>
              <a:rPr lang="tr-TR" altLang="tr-TR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ayrı bir kaide veya ayarlanabilir bir masa üzerinde</a:t>
            </a:r>
            <a:r>
              <a:rPr lang="tr-TR" altLang="tr-T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 kullanılabilir olmalıdır.</a:t>
            </a:r>
          </a:p>
          <a:p>
            <a:pPr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tr-TR" altLang="tr-TR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 Ekranda kullanıcıyı rahatsız edebilecek </a:t>
            </a:r>
            <a:r>
              <a:rPr lang="tr-TR" altLang="tr-TR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yansıma ve parlamalar olmamalıdır.</a:t>
            </a:r>
          </a:p>
        </p:txBody>
      </p:sp>
      <p:sp>
        <p:nvSpPr>
          <p:cNvPr id="7" name="Rectangle 2"/>
          <p:cNvSpPr txBox="1">
            <a:spLocks/>
          </p:cNvSpPr>
          <p:nvPr/>
        </p:nvSpPr>
        <p:spPr bwMode="auto">
          <a:xfrm>
            <a:off x="642910" y="1052736"/>
            <a:ext cx="804389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defTabSz="68580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3600" b="1" dirty="0" smtClean="0">
                <a:cs typeface="Arial" panose="020B0604020202020204" pitchFamily="34" charset="0"/>
              </a:rPr>
              <a:t>Monitör </a:t>
            </a:r>
          </a:p>
        </p:txBody>
      </p:sp>
    </p:spTree>
    <p:extLst>
      <p:ext uri="{BB962C8B-B14F-4D97-AF65-F5344CB8AC3E}">
        <p14:creationId xmlns:p14="http://schemas.microsoft.com/office/powerpoint/2010/main" val="57994210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Slayt Numarası Yer Tutucusu 3"/>
          <p:cNvSpPr>
            <a:spLocks noGrp="1"/>
          </p:cNvSpPr>
          <p:nvPr>
            <p:ph type="sldNum" sz="quarter" idx="12"/>
          </p:nvPr>
        </p:nvSpPr>
        <p:spPr bwMode="auto">
          <a:xfrm>
            <a:off x="6572264" y="640980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51BA07-05A8-43D0-A60B-3A9D567AFDE7}" type="slidenum">
              <a:rPr lang="tr-TR" altLang="tr-TR" sz="1200" smtClean="0">
                <a:solidFill>
                  <a:srgbClr val="898989"/>
                </a:solidFill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tr-TR" sz="1200" dirty="0" smtClean="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433156" name="Rectangle 3"/>
          <p:cNvSpPr txBox="1">
            <a:spLocks/>
          </p:cNvSpPr>
          <p:nvPr/>
        </p:nvSpPr>
        <p:spPr bwMode="auto">
          <a:xfrm>
            <a:off x="642910" y="1998535"/>
            <a:ext cx="8001056" cy="4411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71450" indent="-171450" defTabSz="68580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0" fontAlgn="base" hangingPunct="0">
              <a:spcBef>
                <a:spcPts val="75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endParaRPr lang="tr-TR" altLang="tr-TR" sz="28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algn="just" eaLnBrk="0" fontAlgn="base" hangingPunct="0">
              <a:spcBef>
                <a:spcPts val="75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tr-TR" altLang="tr-TR" sz="2800" dirty="0" smtClean="0">
                <a:solidFill>
                  <a:prstClr val="black"/>
                </a:solidFill>
                <a:cs typeface="Arial" panose="020B0604020202020204" pitchFamily="34" charset="0"/>
              </a:rPr>
              <a:t> Çalışanın el ve kollarının yorulmaması ve rahatça  çalışabilmesi için </a:t>
            </a:r>
            <a:r>
              <a:rPr lang="tr-TR" altLang="tr-TR" sz="28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ekrandan ayrı ve hareketli olmalıdır.</a:t>
            </a:r>
          </a:p>
          <a:p>
            <a:pPr algn="just" eaLnBrk="0" fontAlgn="base" hangingPunct="0">
              <a:spcBef>
                <a:spcPts val="75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endParaRPr lang="tr-TR" altLang="tr-TR" sz="2800" b="1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tr-TR" altLang="tr-TR" sz="2800" dirty="0" smtClean="0">
                <a:solidFill>
                  <a:prstClr val="black"/>
                </a:solidFill>
                <a:cs typeface="Arial" panose="020B0604020202020204" pitchFamily="34" charset="0"/>
              </a:rPr>
              <a:t> Klavyenin ön tarafına, </a:t>
            </a:r>
            <a:r>
              <a:rPr lang="tr-TR" altLang="tr-TR" sz="28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çalışanın bileklerini dayayabileceği özel destek konulmalı</a:t>
            </a:r>
            <a:r>
              <a:rPr lang="tr-TR" altLang="tr-TR" sz="2800" dirty="0" smtClean="0">
                <a:solidFill>
                  <a:prstClr val="black"/>
                </a:solidFill>
                <a:cs typeface="Arial" panose="020B0604020202020204" pitchFamily="34" charset="0"/>
              </a:rPr>
              <a:t> ve klavyenin önünde yeterli boşluk olmalıdır</a:t>
            </a:r>
            <a:r>
              <a:rPr lang="tr-TR" altLang="tr-TR" sz="2800" dirty="0">
                <a:solidFill>
                  <a:prstClr val="black"/>
                </a:solidFill>
                <a:cs typeface="Arial" panose="020B0604020202020204" pitchFamily="34" charset="0"/>
              </a:rPr>
              <a:t>. </a:t>
            </a:r>
            <a:endParaRPr lang="tr-TR" altLang="tr-TR" sz="2800" dirty="0" smtClean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7" name="Rectangle 2"/>
          <p:cNvSpPr txBox="1">
            <a:spLocks/>
          </p:cNvSpPr>
          <p:nvPr/>
        </p:nvSpPr>
        <p:spPr bwMode="auto">
          <a:xfrm>
            <a:off x="642910" y="1052736"/>
            <a:ext cx="8001056" cy="844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defTabSz="68580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4400" b="1" dirty="0" smtClean="0">
                <a:cs typeface="Arial" panose="020B0604020202020204" pitchFamily="34" charset="0"/>
              </a:rPr>
              <a:t>Klavye </a:t>
            </a:r>
          </a:p>
        </p:txBody>
      </p:sp>
    </p:spTree>
    <p:extLst>
      <p:ext uri="{BB962C8B-B14F-4D97-AF65-F5344CB8AC3E}">
        <p14:creationId xmlns:p14="http://schemas.microsoft.com/office/powerpoint/2010/main" val="333334433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605</TotalTime>
  <Words>568</Words>
  <Application>Microsoft Office PowerPoint</Application>
  <PresentationFormat>Ekran Gösterisi (4:3)</PresentationFormat>
  <Paragraphs>123</Paragraphs>
  <Slides>18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Geçmişe bakış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Çalışanların Sağlık Gözetimi 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NEVA</dc:creator>
  <cp:lastModifiedBy>Aykut Çakır</cp:lastModifiedBy>
  <cp:revision>81</cp:revision>
  <dcterms:created xsi:type="dcterms:W3CDTF">2016-07-26T11:04:00Z</dcterms:created>
  <dcterms:modified xsi:type="dcterms:W3CDTF">2018-02-14T10:16:06Z</dcterms:modified>
</cp:coreProperties>
</file>