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4" r:id="rId1"/>
  </p:sldMasterIdLst>
  <p:notesMasterIdLst>
    <p:notesMasterId r:id="rId27"/>
  </p:notesMasterIdLst>
  <p:sldIdLst>
    <p:sldId id="589" r:id="rId2"/>
    <p:sldId id="435" r:id="rId3"/>
    <p:sldId id="436" r:id="rId4"/>
    <p:sldId id="612" r:id="rId5"/>
    <p:sldId id="588" r:id="rId6"/>
    <p:sldId id="584" r:id="rId7"/>
    <p:sldId id="580" r:id="rId8"/>
    <p:sldId id="582" r:id="rId9"/>
    <p:sldId id="606" r:id="rId10"/>
    <p:sldId id="607" r:id="rId11"/>
    <p:sldId id="542" r:id="rId12"/>
    <p:sldId id="543" r:id="rId13"/>
    <p:sldId id="544" r:id="rId14"/>
    <p:sldId id="545" r:id="rId15"/>
    <p:sldId id="600" r:id="rId16"/>
    <p:sldId id="549" r:id="rId17"/>
    <p:sldId id="591" r:id="rId18"/>
    <p:sldId id="579" r:id="rId19"/>
    <p:sldId id="553" r:id="rId20"/>
    <p:sldId id="554" r:id="rId21"/>
    <p:sldId id="603" r:id="rId22"/>
    <p:sldId id="555" r:id="rId23"/>
    <p:sldId id="564" r:id="rId24"/>
    <p:sldId id="594" r:id="rId25"/>
    <p:sldId id="585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0545" autoAdjust="0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CC38E1-5D5C-4C2D-BB7B-4F9B05CE188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32135C6-70EE-45A7-BAF0-1FE478F16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2085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67AB47-797D-4D67-BD8F-E7C56A0CCD91}" type="slidenum">
              <a:rPr lang="tr-TR" altLang="tr-TR"/>
              <a:pPr/>
              <a:t>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CBB34B-118C-491E-8869-C7EBCE7F56CD}" type="slidenum">
              <a:rPr lang="tr-TR" altLang="tr-TR"/>
              <a:pPr/>
              <a:t>10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FA6E2F-861F-44E3-9F59-6AB5A283C3C2}" type="slidenum">
              <a:rPr lang="tr-TR" altLang="tr-TR"/>
              <a:pPr/>
              <a:t>11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4190F1-3EFB-4568-98C8-0DA67CC8DBDD}" type="slidenum">
              <a:rPr lang="tr-TR" altLang="tr-TR"/>
              <a:pPr/>
              <a:t>12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296419-A4D3-44B0-881F-F0585AEAD419}" type="slidenum">
              <a:rPr lang="tr-TR" altLang="tr-TR"/>
              <a:pPr/>
              <a:t>13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283CA0-65D8-4686-A6A7-2920744AF958}" type="slidenum">
              <a:rPr lang="tr-TR" altLang="tr-TR"/>
              <a:pPr/>
              <a:t>14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A31D77-AB99-4084-BF01-AF63689063B8}" type="slidenum">
              <a:rPr lang="tr-TR" altLang="tr-TR"/>
              <a:pPr/>
              <a:t>15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altLang="tr-TR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Uygun ve yeterli temizlik ortamı/olanakları sağlanacaktır, (Göz yıkama sıvıları, cilt antiseptikleri, banyo, tuvalet, )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altLang="tr-TR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Gerekli koruyucu ekipmanlar; </a:t>
            </a:r>
          </a:p>
          <a:p>
            <a:pPr lvl="1" algn="just" eaLnBrk="1" hangingPunct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altLang="tr-TR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Belirlenmiş bir yerde uygun olarak muhafaza edilecektir.</a:t>
            </a:r>
          </a:p>
          <a:p>
            <a:pPr lvl="1" algn="just" eaLnBrk="1" hangingPunct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altLang="tr-TR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Kullanım öncesi ve sonrası temizlik ve bakımı yapılacaktır.</a:t>
            </a:r>
          </a:p>
          <a:p>
            <a:pPr lvl="1" algn="just" eaLnBrk="1" hangingPunct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altLang="tr-TR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Bozuk koruyucu ekipmanlar, kullanımından önce tamir edilecek veya değiştirilecektir.</a:t>
            </a:r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C5B54D-960F-4C31-8016-7255673855AB}" type="slidenum">
              <a:rPr lang="tr-TR" altLang="tr-TR"/>
              <a:pPr/>
              <a:t>16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692BDE-F7A9-4C29-8371-CC20EEDD0D6F}" type="slidenum">
              <a:rPr lang="tr-TR" altLang="tr-TR"/>
              <a:pPr/>
              <a:t>18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C95DFD-F921-4AD9-99DA-281C91E5EFA7}" type="slidenum">
              <a:rPr lang="tr-TR" altLang="tr-TR"/>
              <a:pPr/>
              <a:t>19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A95C3B-D651-477F-BD79-FD67FB00BD38}" type="slidenum">
              <a:rPr lang="tr-TR" altLang="tr-TR"/>
              <a:pPr/>
              <a:t>22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7A6C5F-9A1A-4B93-8828-F90AEA487614}" type="slidenum">
              <a:rPr lang="en-US" altLang="tr-TR">
                <a:solidFill>
                  <a:srgbClr val="000000"/>
                </a:solidFill>
              </a:rPr>
              <a:pPr/>
              <a:t>2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042E32-492C-4292-B22A-6C1B2E541AE1}" type="slidenum">
              <a:rPr lang="tr-TR" altLang="tr-TR"/>
              <a:pPr/>
              <a:t>23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4EBE35-7308-4883-A200-912792E664BA}" type="slidenum">
              <a:rPr lang="tr-TR" altLang="tr-TR">
                <a:ea typeface="MS PGothic" pitchFamily="34" charset="-128"/>
              </a:rPr>
              <a:pPr/>
              <a:t>24</a:t>
            </a:fld>
            <a:endParaRPr lang="tr-TR" altLang="tr-TR">
              <a:ea typeface="MS PGothic" pitchFamily="34" charset="-128"/>
            </a:endParaRP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92550" y="865187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6" tIns="0" rIns="19256" bIns="0" anchor="b"/>
          <a:lstStyle/>
          <a:p>
            <a:pPr algn="r" defTabSz="939800"/>
            <a:fld id="{7D4DDF69-F898-490D-8894-9EF773DF69C2}" type="slidenum">
              <a:rPr lang="tr-TR" altLang="tr-TR" sz="1000" i="1">
                <a:latin typeface="Times New Roman" pitchFamily="18" charset="0"/>
                <a:ea typeface="MS PGothic" pitchFamily="34" charset="-128"/>
              </a:rPr>
              <a:pPr algn="r" defTabSz="939800"/>
              <a:t>24</a:t>
            </a:fld>
            <a:endParaRPr lang="tr-TR" altLang="tr-TR" sz="1000" i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711200"/>
            <a:ext cx="4483100" cy="3362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3069" tIns="46535" rIns="93069" bIns="46535" numCol="1" anchor="t" anchorCtr="0" compatLnSpc="1">
            <a:prstTxWarp prst="textNoShape">
              <a:avLst/>
            </a:prstTxWarp>
          </a:bodyPr>
          <a:lstStyle/>
          <a:p>
            <a:pPr defTabSz="930275" eaLnBrk="1" hangingPunct="1">
              <a:spcBef>
                <a:spcPct val="0"/>
              </a:spcBef>
            </a:pPr>
            <a:r>
              <a:rPr lang="tr-TR" altLang="tr-TR" smtClean="0"/>
              <a:t>Önce şekil, sonra başlık gelecek şekilde düzenleme yapılacak.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E7B980-C3D5-40AC-BF6D-67729A072624}" type="slidenum">
              <a:rPr lang="en-US" altLang="tr-TR">
                <a:solidFill>
                  <a:srgbClr val="000000"/>
                </a:solidFill>
              </a:rPr>
              <a:pPr/>
              <a:t>25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92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81A59A-6440-4A24-8F0E-C84B6AEBD25C}" type="slidenum">
              <a:rPr lang="tr-TR" altLang="tr-TR"/>
              <a:pPr/>
              <a:t>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F0148B-3536-4A11-8F49-028E8BF8B365}" type="slidenum">
              <a:rPr lang="tr-TR" altLang="tr-TR">
                <a:ea typeface="MS PGothic" pitchFamily="34" charset="-128"/>
              </a:rPr>
              <a:pPr/>
              <a:t>4</a:t>
            </a:fld>
            <a:endParaRPr lang="tr-TR" altLang="tr-TR">
              <a:ea typeface="MS PGothic" pitchFamily="34" charset="-128"/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92550" y="865187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6" tIns="0" rIns="19256" bIns="0" anchor="b"/>
          <a:lstStyle/>
          <a:p>
            <a:pPr algn="r" defTabSz="939800"/>
            <a:fld id="{ACA78594-7A19-4387-9E88-65101432118F}" type="slidenum">
              <a:rPr lang="tr-TR" altLang="tr-TR" sz="1000" i="1">
                <a:latin typeface="Times New Roman" pitchFamily="18" charset="0"/>
                <a:ea typeface="MS PGothic" pitchFamily="34" charset="-128"/>
              </a:rPr>
              <a:pPr algn="r" defTabSz="939800"/>
              <a:t>4</a:t>
            </a:fld>
            <a:endParaRPr lang="tr-TR" altLang="tr-TR" sz="1000" i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711200"/>
            <a:ext cx="4483100" cy="3362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3069" tIns="46535" rIns="93069" bIns="46535" numCol="1" anchor="t" anchorCtr="0" compatLnSpc="1">
            <a:prstTxWarp prst="textNoShape">
              <a:avLst/>
            </a:prstTxWarp>
          </a:bodyPr>
          <a:lstStyle/>
          <a:p>
            <a:pPr defTabSz="930275" eaLnBrk="1" hangingPunct="1">
              <a:spcBef>
                <a:spcPct val="0"/>
              </a:spcBef>
            </a:pPr>
            <a:endParaRPr lang="tr-TR" altLang="tr-T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77825" indent="-365125">
              <a:lnSpc>
                <a:spcPct val="80000"/>
              </a:lnSpc>
              <a:buFont typeface="Wingdings" pitchFamily="2" charset="2"/>
              <a:buChar char="ü"/>
              <a:tabLst>
                <a:tab pos="377825" algn="l"/>
              </a:tabLst>
              <a:defRPr/>
            </a:pPr>
            <a:endParaRPr lang="tr-TR" altLang="tr-TR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indent="0">
              <a:lnSpc>
                <a:spcPct val="80000"/>
              </a:lnSpc>
              <a:buFont typeface="Wingdings" pitchFamily="2" charset="2"/>
              <a:buNone/>
              <a:tabLst>
                <a:tab pos="377825" algn="l"/>
              </a:tabLst>
              <a:defRPr/>
            </a:pPr>
            <a:endParaRPr lang="tr-TR" alt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tr-TR" altLang="tr-TR" dirty="0" smtClean="0"/>
          </a:p>
          <a:p>
            <a:pPr>
              <a:defRPr/>
            </a:pPr>
            <a:endParaRPr lang="tr-TR" altLang="tr-T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b="1" dirty="0" smtClean="0">
              <a:solidFill>
                <a:srgbClr val="FF0000"/>
              </a:solidFill>
            </a:endParaRPr>
          </a:p>
        </p:txBody>
      </p:sp>
      <p:sp>
        <p:nvSpPr>
          <p:cNvPr id="174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1C2DCA-F1FE-4117-A4AB-BF7E7E281BEB}" type="slidenum">
              <a:rPr lang="tr-TR" altLang="tr-TR"/>
              <a:pPr/>
              <a:t>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dirty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0CD2B3-DC64-44F5-B081-CD83DF1500DF}" type="slidenum">
              <a:rPr lang="tr-TR" altLang="tr-TR"/>
              <a:pPr/>
              <a:t>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F4548-F1E1-4B04-91D7-C4550753E68E}" type="slidenum">
              <a:rPr lang="tr-TR" altLang="tr-TR"/>
              <a:pPr/>
              <a:t>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dirty="0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DE1CE2-1C75-4062-9A59-5FC13668FBA4}" type="slidenum">
              <a:rPr lang="tr-TR" altLang="tr-TR"/>
              <a:pPr/>
              <a:t>9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25F1DD-D1CC-42DA-BC9A-047D43A8EE14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550D3957-741B-456E-B7ED-52FDAFCEE867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9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91FDA-B508-4F68-807B-C23D16A08769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BDDF-B2AA-4CF6-8A16-8464A2F97B1A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34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75595-D610-46DB-A965-979AD07C5740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7145-9960-46B2-B6B4-14107B0F6DDA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31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5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69150-ED22-44EC-94EA-9E720B4A2B6C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2E1D-48DD-423F-B785-0541339BE5E6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92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4F725-0695-4F6F-A754-9A603FEF84F5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1AB-4918-4EA9-8675-A65DCCD48E7F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516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44AD9-C624-480C-A21C-FF2C44658E21}" type="datetime1">
              <a:rPr lang="tr-TR" smtClean="0"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0C432-20AF-436C-9354-248692620285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07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89934-19AC-4A96-94B8-6B5508CB82FF}" type="datetime1">
              <a:rPr lang="tr-TR" smtClean="0"/>
              <a:t>14.2.2018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46F1-16AD-4A4C-9814-842C1845170F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822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4EC39-7CB3-41F0-9F83-347BD9D9A80D}" type="datetime1">
              <a:rPr lang="tr-TR" smtClean="0"/>
              <a:t>14.2.2018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8E7E-4102-4BEB-99DE-104CF75EC958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53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C1146-5EC8-495A-B40C-7919983ED8B9}" type="datetime1">
              <a:rPr lang="tr-TR" smtClean="0"/>
              <a:t>14.2.2018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9A53-5E58-42C8-9836-D27D6EA2E9D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980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56AB5-6C5A-4E05-8265-546C2A8A80F7}" type="datetime1">
              <a:rPr lang="tr-TR" smtClean="0"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29ECB-C28C-40A5-84A5-798F66B20407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105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3007FF4-41C1-42DC-A089-65CC919D0CAC}" type="datetime1">
              <a:rPr lang="tr-TR" smtClean="0"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0FD67613-338F-4A5C-BB96-64526997144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76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2A57A9-C80C-439E-ADD3-71B30197C204}" type="datetime1">
              <a:rPr lang="tr-TR" smtClean="0"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Biyolojik Etkenlere Maruziyet Risklerinin Önlenmesi Hakkında Yönetmelik  15.06. 2013 tarih, 28678 sayılı R.G.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BBBDDF-B2AA-4CF6-8A16-8464A2F97B1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68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</p:sldLayoutIdLst>
  <p:transition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6/D-W016_Warnung_vor_Biogefaehrdung_ty.sv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6/D-W016_Warnung_vor_Biogefaehrdung_ty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etin kutusu 4"/>
          <p:cNvSpPr txBox="1">
            <a:spLocks noChangeArrowheads="1"/>
          </p:cNvSpPr>
          <p:nvPr/>
        </p:nvSpPr>
        <p:spPr bwMode="auto">
          <a:xfrm>
            <a:off x="1043608" y="1124744"/>
            <a:ext cx="7200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400" b="1" dirty="0" smtClean="0">
                <a:solidFill>
                  <a:srgbClr val="C00000"/>
                </a:solidFill>
              </a:rPr>
              <a:t>ÇANKAYA ÜNİVERSİTESİ</a:t>
            </a:r>
            <a:endParaRPr lang="tr-TR" altLang="tr-TR" sz="4400" b="1" dirty="0">
              <a:solidFill>
                <a:srgbClr val="C0000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542087" y="3185297"/>
            <a:ext cx="620394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tr-TR" altLang="tr-TR" sz="2800" b="1" dirty="0"/>
              <a:t>TEMEL </a:t>
            </a:r>
          </a:p>
          <a:p>
            <a:pPr algn="ctr" eaLnBrk="1" hangingPunct="1"/>
            <a:r>
              <a:rPr lang="tr-TR" altLang="tr-TR" sz="2800" b="1" dirty="0"/>
              <a:t>İŞ SAĞLIĞI ve GÜVENLİĞİ EĞİTİMİ </a:t>
            </a:r>
            <a:endParaRPr lang="tr-TR" altLang="tr-TR" sz="2800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  <p:pic>
        <p:nvPicPr>
          <p:cNvPr id="5" name="Resim 4" descr="C:\Users\Aykut Çakır\AppData\Local\Microsoft\Windows\INetCache\Content.Outlook\WA3ZYG1Q\çankaya yeni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43" y="4662462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1 Başlık"/>
          <p:cNvSpPr>
            <a:spLocks noGrp="1"/>
          </p:cNvSpPr>
          <p:nvPr>
            <p:ph type="title"/>
          </p:nvPr>
        </p:nvSpPr>
        <p:spPr>
          <a:xfrm>
            <a:off x="485775" y="1071563"/>
            <a:ext cx="8229600" cy="692150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Etkenlerin Grupları </a:t>
            </a:r>
          </a:p>
        </p:txBody>
      </p:sp>
      <p:sp>
        <p:nvSpPr>
          <p:cNvPr id="26626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175625" cy="4465637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algn="just">
              <a:buFont typeface="Arial" charset="0"/>
              <a:buNone/>
            </a:pPr>
            <a:r>
              <a:rPr lang="tr-TR" altLang="tr-TR" sz="2300" b="1" dirty="0" smtClean="0">
                <a:latin typeface="Arial" charset="0"/>
                <a:cs typeface="Arial" charset="0"/>
              </a:rPr>
              <a:t>Grup 3 biyolojik etkenler: </a:t>
            </a:r>
            <a:r>
              <a:rPr lang="tr-TR" altLang="tr-TR" sz="2300" dirty="0" smtClean="0">
                <a:latin typeface="Arial" charset="0"/>
                <a:cs typeface="Arial" charset="0"/>
              </a:rPr>
              <a:t>İnsanda ağır hastalıklara neden olan, çalışanlar için ciddi tehlike oluşturan, topluma yayılma riski bulunabilen ancak genellikle etkili korunma veya tedavi imkânı olan biyolojik etkenler. </a:t>
            </a:r>
          </a:p>
          <a:p>
            <a:pPr marL="0" algn="just">
              <a:buFont typeface="Arial" charset="0"/>
              <a:buNone/>
            </a:pPr>
            <a:r>
              <a:rPr lang="tr-TR" altLang="tr-TR" sz="2300" b="1" dirty="0" smtClean="0">
                <a:latin typeface="Arial" charset="0"/>
                <a:cs typeface="Arial" charset="0"/>
              </a:rPr>
              <a:t>Grup 4 biyolojik etkenler: </a:t>
            </a:r>
            <a:r>
              <a:rPr lang="tr-TR" altLang="tr-TR" sz="2300" dirty="0" smtClean="0">
                <a:latin typeface="Arial" charset="0"/>
                <a:cs typeface="Arial" charset="0"/>
              </a:rPr>
              <a:t>İnsanda ağır hastalıklara neden olan, çalışanlar için ciddi tehlike oluşturan, topluma yayılma riski yüksek olan ancak etkili korunma ve tedavi yöntemi bulunmayan biyolojik etkenler. </a:t>
            </a:r>
            <a:endParaRPr lang="tr-TR" altLang="tr-TR" sz="23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143875" cy="1034129"/>
          </a:xfr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400" b="1" dirty="0" smtClean="0">
                <a:latin typeface="Arial" charset="0"/>
                <a:ea typeface="MS PGothic" pitchFamily="34" charset="-128"/>
                <a:cs typeface="Arial" charset="0"/>
              </a:rPr>
              <a:t>Risklerin Belirlenmesi ve  Değerlendirilmesi 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001000" cy="4013200"/>
          </a:xfr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600" dirty="0" err="1" smtClean="0">
                <a:latin typeface="Arial" charset="0"/>
                <a:ea typeface="MS PGothic" pitchFamily="34" charset="-128"/>
                <a:cs typeface="Arial" charset="0"/>
              </a:rPr>
              <a:t>Maruziyetin</a:t>
            </a: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türü, düzeyi, süresi belirlenir,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Birden fazla grupta yer alan etken varsa tümünün oluşturduğu tehlike dikkate alınır,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Çalışanın biyolojik etkenlere </a:t>
            </a:r>
            <a:r>
              <a:rPr lang="tr-TR" altLang="tr-TR" sz="2600" dirty="0" err="1" smtClean="0">
                <a:latin typeface="Arial" charset="0"/>
                <a:ea typeface="MS PGothic" pitchFamily="34" charset="-128"/>
                <a:cs typeface="Arial" charset="0"/>
              </a:rPr>
              <a:t>maruziyet</a:t>
            </a: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koşullarını etkileyebilecek herhangi bir değişiklik olduğunda yenilenir,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İnsan sağlığına zararlı olan veya olabilecek biyolojik etkenler sınıflandırılır,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tr-TR" altLang="tr-TR" sz="2600" dirty="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1071563"/>
            <a:ext cx="8143875" cy="1034129"/>
          </a:xfr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400" b="1" dirty="0" smtClean="0">
                <a:latin typeface="Arial" charset="0"/>
                <a:ea typeface="MS PGothic" pitchFamily="34" charset="-128"/>
                <a:cs typeface="Arial" charset="0"/>
              </a:rPr>
              <a:t>Risklerin Belirlenmesi ve Değerlendirilmesi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2204864"/>
            <a:ext cx="8143875" cy="3711575"/>
          </a:xfr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Yetkili makamların, çalışanların sağlığını korumak için biyolojik etkenlerin denetim altına alınması hakkındaki önerileri dikkate alınır,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Çalışanlar, yaptıkları işler sonucunda ortaya çıkabilecek hastalıklarla ve alerjik ya da </a:t>
            </a:r>
            <a:r>
              <a:rPr lang="tr-TR" altLang="tr-TR" sz="2800" dirty="0" err="1" smtClean="0">
                <a:latin typeface="Arial" charset="0"/>
                <a:ea typeface="MS PGothic" pitchFamily="34" charset="-128"/>
                <a:cs typeface="Arial" charset="0"/>
              </a:rPr>
              <a:t>toksik</a:t>
            </a: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 etkilerle ilgili bilgilendirilir,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Çalışanlar, yaptıkları iş ile doğrudan bağlantılı olan hastalıklar hakkında bilgilendirilir.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487363" y="2611438"/>
            <a:ext cx="8085137" cy="1596014"/>
          </a:xfrm>
          <a:noFill/>
          <a:ln>
            <a:noFill/>
          </a:ln>
        </p:spPr>
        <p:txBody>
          <a:bodyPr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altLang="tr-TR" sz="2800" dirty="0" smtClean="0"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İşveren, çalışanların sağlık ve güvenliği için riski varsa, ortaya çıkarsa; maruziyeti  önler ya da en aza indirir.</a:t>
            </a: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428625" y="107156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tr-TR" altLang="tr-TR" sz="3600" b="1" dirty="0">
                <a:ea typeface="MS PGothic" pitchFamily="34" charset="-128"/>
              </a:rPr>
              <a:t>Biyolojik Riskler İçin Alınacak Önlemler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idx="1"/>
          </p:nvPr>
        </p:nvSpPr>
        <p:spPr>
          <a:xfrm>
            <a:off x="107504" y="2204864"/>
            <a:ext cx="9036496" cy="3709734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marL="0" indent="6350" algn="just" eaLnBrk="1" hangingPunct="1">
              <a:buFont typeface="Arial" charset="0"/>
              <a:buNone/>
            </a:pPr>
            <a:r>
              <a:rPr lang="tr-TR" altLang="tr-TR" sz="2600" b="1" dirty="0" smtClean="0">
                <a:latin typeface="Arial" charset="0"/>
                <a:ea typeface="MS PGothic" pitchFamily="34" charset="-128"/>
                <a:cs typeface="Arial" charset="0"/>
              </a:rPr>
              <a:t>Maruz kalım düzeyinin en aza indirilmesi için yapılacaklar;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Maruz kalan veya kalabilecek çalışan sayısını en az düzeyde tutar,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Biyolojik etkenlerin ortama yayılmasını önler,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Toplu koruma ve kişisel korunma yöntemleri uygular,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tr-TR" altLang="tr-TR" sz="2600" dirty="0" smtClean="0">
                <a:latin typeface="Arial" charset="0"/>
                <a:ea typeface="MS PGothic" pitchFamily="34" charset="-128"/>
                <a:cs typeface="Arial" charset="0"/>
              </a:rPr>
              <a:t> Biyolojik etkenlerin kontrol dışı sızmasını önler.</a:t>
            </a:r>
          </a:p>
        </p:txBody>
      </p:sp>
      <p:sp>
        <p:nvSpPr>
          <p:cNvPr id="36867" name="Rectangle 3"/>
          <p:cNvSpPr txBox="1">
            <a:spLocks noChangeArrowheads="1"/>
          </p:cNvSpPr>
          <p:nvPr/>
        </p:nvSpPr>
        <p:spPr bwMode="auto">
          <a:xfrm>
            <a:off x="642938" y="1071546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tr-TR" altLang="tr-TR" sz="3600" b="1" dirty="0">
                <a:ea typeface="MS PGothic" pitchFamily="34" charset="-128"/>
              </a:rPr>
              <a:t>Biyolojik Riskler İçin Alınacak Önlemler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8001000" cy="4192588"/>
          </a:xfrm>
          <a:noFill/>
          <a:ln>
            <a:noFill/>
          </a:ln>
        </p:spPr>
        <p:txBody>
          <a:bodyPr>
            <a:spAutoFit/>
          </a:bodyPr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Biyolojik risk işareti ve diğer işaretleri kullanır,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Biyolojik etkenlerin karıştığı kazaların önlenmesine yönelik plan hazırlar,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Çalışma ortam ölçümleri yapar ya da yaptırır,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Biyolojik etkenlerin işyeri içinde güvenli kullanılması ve taşınması için gereken düzenlemeleri yapar, atık yönetimi oluşturur.</a:t>
            </a:r>
          </a:p>
        </p:txBody>
      </p:sp>
      <p:sp>
        <p:nvSpPr>
          <p:cNvPr id="38915" name="Rectangle 3"/>
          <p:cNvSpPr txBox="1">
            <a:spLocks noChangeArrowheads="1"/>
          </p:cNvSpPr>
          <p:nvPr/>
        </p:nvSpPr>
        <p:spPr bwMode="auto">
          <a:xfrm>
            <a:off x="611560" y="90872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tr-TR" altLang="tr-TR" sz="3600" b="1" dirty="0">
                <a:ea typeface="MS PGothic" pitchFamily="34" charset="-128"/>
              </a:rPr>
              <a:t>Biyolojik Riskler İçin Alınacak Önlemler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8120063" cy="1200150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tr-TR" altLang="tr-TR" sz="3600" b="1" smtClean="0">
                <a:latin typeface="Arial" charset="0"/>
                <a:ea typeface="MS PGothic" pitchFamily="34" charset="-128"/>
                <a:cs typeface="Arial" charset="0"/>
              </a:rPr>
              <a:t>Biyolojik Riskler İçin Alınacak Önlemler -4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132856"/>
            <a:ext cx="8120063" cy="3532187"/>
          </a:xfr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Bulaşma riski bulunan çalışma alanlarında hiçbir şey yenilip içilmeyecektir,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Çalışanlara uygun koruyucu giysi ve ekipman sağlanacaktır,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Uygun ve yeterli temizlik ortamı/olanakları sağlanacaktır,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İşe uygun koruyucu ekipmanlar kullanım öncesi ve sonrası kontrol edilecektir.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8120063" cy="1089529"/>
          </a:xfr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600" b="1" dirty="0" smtClean="0">
                <a:latin typeface="Arial" charset="0"/>
                <a:ea typeface="MS PGothic" pitchFamily="34" charset="-128"/>
                <a:cs typeface="Arial" charset="0"/>
              </a:rPr>
              <a:t>Biyolojik Riskler İçin Alınacak Önlemler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143875" cy="3792513"/>
          </a:xfr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İnsan ve hayvan kaynaklı numuneler için numune alınması, işlem yapılması, incelenmesi yöntemleri belirlenecektir,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ea typeface="MS PGothic" pitchFamily="34" charset="-128"/>
                <a:cs typeface="Arial" charset="0"/>
              </a:rPr>
              <a:t>Biyolojik etkenlerle kirlenmiş olabilecek iş elbiseleri ve koruyucu ekipman, çalışma alanından ayrılmadan önce çıkarılacak ve diğer giysilerden ayrı bir yerde muhafaza edilecektir.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58188" cy="55837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3600" b="1" dirty="0" smtClean="0">
                <a:latin typeface="Arial" charset="0"/>
                <a:ea typeface="MS PGothic" pitchFamily="34" charset="-128"/>
                <a:cs typeface="Arial" charset="0"/>
              </a:rPr>
              <a:t>Biyolojik Riskler İçin Alınacak Önlemler </a:t>
            </a:r>
          </a:p>
        </p:txBody>
      </p:sp>
      <p:sp>
        <p:nvSpPr>
          <p:cNvPr id="44036" name="Title 1"/>
          <p:cNvSpPr txBox="1">
            <a:spLocks/>
          </p:cNvSpPr>
          <p:nvPr/>
        </p:nvSpPr>
        <p:spPr bwMode="auto">
          <a:xfrm>
            <a:off x="395536" y="1772816"/>
            <a:ext cx="8358188" cy="358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>
                <a:ea typeface="MS PGothic" pitchFamily="34" charset="-128"/>
              </a:rPr>
              <a:t> İşverence, kirlenmiş bu elbiselerin ve koruyucu ekipmanın </a:t>
            </a:r>
            <a:r>
              <a:rPr lang="tr-TR" altLang="tr-TR" sz="2400" dirty="0" err="1">
                <a:ea typeface="MS PGothic" pitchFamily="34" charset="-128"/>
              </a:rPr>
              <a:t>dekontaminasyonu</a:t>
            </a:r>
            <a:r>
              <a:rPr lang="tr-TR" altLang="tr-TR" sz="2400" dirty="0">
                <a:ea typeface="MS PGothic" pitchFamily="34" charset="-128"/>
              </a:rPr>
              <a:t> ve temizliği sağlanacak, gerektiğinde imha edilecektir, 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tr-TR" altLang="tr-TR" sz="2400" dirty="0">
              <a:ea typeface="MS PGothic" pitchFamily="34" charset="-128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>
                <a:ea typeface="MS PGothic" pitchFamily="34" charset="-128"/>
              </a:rPr>
              <a:t> Kişisel koruyucu ekipmanın kullanılmasında Kişisel Koruyucu Donanım Kullanma kriterleri uygulanacaktır.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tr-TR" altLang="tr-TR" sz="2400" dirty="0">
              <a:ea typeface="MS PGothic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000125"/>
            <a:ext cx="8001056" cy="1089529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tr-TR" altLang="tr-TR" sz="3600" b="1" dirty="0" smtClean="0">
                <a:latin typeface="Arial" charset="0"/>
                <a:ea typeface="MS PGothic" pitchFamily="34" charset="-128"/>
                <a:cs typeface="Arial" charset="0"/>
              </a:rPr>
              <a:t>Özel Durumlarda Çalışanın Bilgilendirmesi 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16832"/>
            <a:ext cx="8892480" cy="4043158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300" b="1" dirty="0" smtClean="0">
                <a:latin typeface="Arial" charset="0"/>
                <a:ea typeface="MS PGothic" pitchFamily="34" charset="-128"/>
                <a:cs typeface="Arial" charset="0"/>
              </a:rPr>
              <a:t>İşveren, </a:t>
            </a:r>
            <a:r>
              <a:rPr lang="tr-TR" altLang="tr-TR" sz="2300" dirty="0" smtClean="0">
                <a:latin typeface="Arial" charset="0"/>
                <a:ea typeface="MS PGothic" pitchFamily="34" charset="-128"/>
                <a:cs typeface="Arial" charset="0"/>
              </a:rPr>
              <a:t>biyolojik etkenlerle çalışma sırasında oluşan ciddi bir kaza veya olay durumunda veya grup 4 biyolojik etkenlerle yapılan çalışmalarda, işyerinde asgari takip edilecek prosedürleri içeren yazılı talimatları sağlar ve mümkün olduğu yerlerde uyarıları görünür şekilde asar.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300" b="1" dirty="0" smtClean="0">
                <a:latin typeface="Arial" charset="0"/>
                <a:ea typeface="MS PGothic" pitchFamily="34" charset="-128"/>
                <a:cs typeface="Arial" charset="0"/>
              </a:rPr>
              <a:t>İşverenler, </a:t>
            </a:r>
            <a:r>
              <a:rPr lang="tr-TR" altLang="tr-TR" sz="2300" dirty="0" smtClean="0">
                <a:latin typeface="Arial" charset="0"/>
                <a:ea typeface="MS PGothic" pitchFamily="34" charset="-128"/>
                <a:cs typeface="Arial" charset="0"/>
              </a:rPr>
              <a:t>biyolojik etkenlerin ortama yayılmasından doğan ve insanda ciddi enfeksiyona ve / veya hastalığa neden olabilecek kaza veya olayı, çalışanlara ve / veya temsilcilerine derhal bildirirler.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22880" y="1124744"/>
            <a:ext cx="874846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TEMEL İŞ 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SAĞLIĞI ve GÜVENLİĞİ </a:t>
            </a: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EĞİTİMİ SAĞLIK </a:t>
            </a:r>
            <a:r>
              <a:rPr lang="tr-TR" sz="4400" b="1" dirty="0">
                <a:latin typeface="Arial" panose="020B0604020202020204" pitchFamily="34" charset="0"/>
                <a:cs typeface="Arial" panose="020B0604020202020204" pitchFamily="34" charset="0"/>
              </a:rPr>
              <a:t>KONULARI</a:t>
            </a:r>
          </a:p>
        </p:txBody>
      </p:sp>
      <p:pic>
        <p:nvPicPr>
          <p:cNvPr id="5" name="Resim 4" descr="C:\Users\Aykut Çakır\AppData\Local\Microsoft\Windows\INetCache\Content.Outlook\WA3ZYG1Q\çankaya yeni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1" y="4518446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000125"/>
            <a:ext cx="8001055" cy="1089529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tr-TR" altLang="tr-TR" sz="3600" b="1" dirty="0" smtClean="0">
                <a:latin typeface="Arial" charset="0"/>
                <a:ea typeface="MS PGothic" pitchFamily="34" charset="-128"/>
                <a:cs typeface="Arial" charset="0"/>
              </a:rPr>
              <a:t>Özel Durumlarda Çalışanın Bilgilendirilmesi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2428875"/>
            <a:ext cx="8001056" cy="3008003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İ</a:t>
            </a:r>
            <a:r>
              <a:rPr lang="tr-TR" altLang="tr-TR" sz="2400" b="1" dirty="0" smtClean="0">
                <a:latin typeface="Arial" charset="0"/>
                <a:ea typeface="MS PGothic" pitchFamily="34" charset="-128"/>
                <a:cs typeface="Arial" charset="0"/>
              </a:rPr>
              <a:t>şverenler,</a:t>
            </a: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çalışanlara ve / veya temsilcilerine kazanın sebeplerini ve durumu düzeltmek için alınan önlemleri de en kısa zamanda bildirirler. </a:t>
            </a:r>
          </a:p>
          <a:p>
            <a:pPr algn="just" eaLnBrk="1" hangingPunct="1">
              <a:buFont typeface="Wingdings 2" pitchFamily="18" charset="2"/>
              <a:buChar char=""/>
            </a:pPr>
            <a:endParaRPr lang="tr-TR" altLang="tr-TR" sz="2400" dirty="0" smtClean="0">
              <a:latin typeface="Arial" charset="0"/>
              <a:ea typeface="MS PGothic" pitchFamily="34" charset="-128"/>
              <a:cs typeface="Arial" charset="0"/>
            </a:endParaRPr>
          </a:p>
          <a:p>
            <a:pPr algn="just" eaLnBrk="1" hangingPunct="1">
              <a:buFont typeface="Wingdings 2" pitchFamily="18" charset="2"/>
              <a:buChar char=""/>
            </a:pPr>
            <a:r>
              <a:rPr lang="tr-TR" altLang="tr-TR" sz="2400" b="1" dirty="0" smtClean="0">
                <a:latin typeface="Arial" charset="0"/>
                <a:ea typeface="MS PGothic" pitchFamily="34" charset="-128"/>
                <a:cs typeface="Arial" charset="0"/>
              </a:rPr>
              <a:t>İşverenler, </a:t>
            </a: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çalışanların ve / veya temsilcilerinin, konuyla ilgili ortak bilgilere ulaşabilmelerini sağlar.</a:t>
            </a:r>
            <a:endParaRPr lang="tr-TR" altLang="tr-TR" sz="2400" b="1" dirty="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000125"/>
            <a:ext cx="8001055" cy="1089529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tr-TR" altLang="tr-TR" sz="3600" b="1" dirty="0" smtClean="0">
                <a:latin typeface="Arial" charset="0"/>
                <a:ea typeface="MS PGothic" pitchFamily="34" charset="-128"/>
                <a:cs typeface="Arial" charset="0"/>
              </a:rPr>
              <a:t>Özel Durumlarda Çalışanın Bilgilendirilmesi 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642910" y="2565400"/>
            <a:ext cx="8001056" cy="3981859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buFont typeface="Wingdings 2" pitchFamily="18" charset="2"/>
              <a:buChar char=""/>
            </a:pPr>
            <a:r>
              <a:rPr lang="tr-TR" altLang="tr-TR" sz="2400" b="1" dirty="0" smtClean="0">
                <a:latin typeface="Arial" charset="0"/>
                <a:ea typeface="MS PGothic" pitchFamily="34" charset="-128"/>
                <a:cs typeface="Arial" charset="0"/>
              </a:rPr>
              <a:t>Çalışanlar, </a:t>
            </a: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biyolojik etkenlerin kullanımı sırasında meydana gelen herhangi bir kaza veya olayı, işyerinde görevli iş güvenliği uzmanı, işyeri hekimi veya işveren / işveren vekiline derhal bildirir</a:t>
            </a:r>
          </a:p>
          <a:p>
            <a:pPr algn="just" eaLnBrk="1" hangingPunct="1">
              <a:buFont typeface="Wingdings 2" pitchFamily="18" charset="2"/>
              <a:buChar char=""/>
            </a:pPr>
            <a:endParaRPr lang="tr-TR" altLang="tr-TR" sz="2400" dirty="0" smtClean="0">
              <a:latin typeface="Arial" charset="0"/>
              <a:ea typeface="MS PGothic" pitchFamily="34" charset="-128"/>
              <a:cs typeface="Arial" charset="0"/>
            </a:endParaRPr>
          </a:p>
          <a:p>
            <a:pPr algn="just" eaLnBrk="1" hangingPunct="1"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Her çalışan, kişisel olarak kendisini ilgilendiren bilgilere ulaşma hakkına sahiptir.</a:t>
            </a:r>
          </a:p>
          <a:p>
            <a:pPr algn="just" eaLnBrk="1" hangingPunct="1">
              <a:buFont typeface="Wingdings 2" pitchFamily="18" charset="2"/>
              <a:buChar char=""/>
            </a:pPr>
            <a:endParaRPr lang="tr-TR" altLang="tr-TR" sz="2400" dirty="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8015288" cy="4228850"/>
          </a:xfr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tr-TR" altLang="tr-TR" sz="2400" b="1" dirty="0" smtClean="0">
                <a:latin typeface="Arial" charset="0"/>
                <a:ea typeface="MS PGothic" pitchFamily="34" charset="-128"/>
                <a:cs typeface="Arial" charset="0"/>
              </a:rPr>
              <a:t>İşveren,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Grup 3 ve 4 biyolojik etkenlere maruz kalanların listesini,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Yapılan işin türünü,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Maruz kalınan biyolojik etkenleri,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Kazalar ve olaylarla ilgili kayıtları uygun bir şekilde tutar,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Bu liste ve kayıtlar </a:t>
            </a:r>
            <a:r>
              <a:rPr lang="tr-TR" altLang="tr-TR" sz="2400" dirty="0" err="1" smtClean="0">
                <a:latin typeface="Arial" charset="0"/>
                <a:ea typeface="MS PGothic" pitchFamily="34" charset="-128"/>
                <a:cs typeface="Arial" charset="0"/>
              </a:rPr>
              <a:t>maruziyet</a:t>
            </a: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 sona erdikten sonra </a:t>
            </a:r>
            <a:r>
              <a:rPr lang="tr-TR" altLang="tr-TR" sz="2400" b="1" dirty="0" smtClean="0">
                <a:latin typeface="Arial" charset="0"/>
                <a:ea typeface="MS PGothic" pitchFamily="34" charset="-128"/>
                <a:cs typeface="Arial" charset="0"/>
              </a:rPr>
              <a:t>en az 15  yıl </a:t>
            </a:r>
            <a:r>
              <a:rPr lang="tr-TR" altLang="tr-TR" sz="2400" dirty="0" smtClean="0">
                <a:latin typeface="Arial" charset="0"/>
                <a:ea typeface="MS PGothic" pitchFamily="34" charset="-128"/>
                <a:cs typeface="Arial" charset="0"/>
              </a:rPr>
              <a:t>saklanır.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tr-TR" altLang="tr-TR" sz="2400" b="1" dirty="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60419" name="Rectangle 5"/>
          <p:cNvSpPr txBox="1">
            <a:spLocks noChangeArrowheads="1"/>
          </p:cNvSpPr>
          <p:nvPr/>
        </p:nvSpPr>
        <p:spPr bwMode="auto">
          <a:xfrm>
            <a:off x="628650" y="928688"/>
            <a:ext cx="7943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tr-TR" altLang="tr-TR" sz="3600" b="1" dirty="0">
                <a:ea typeface="MS PGothic" pitchFamily="34" charset="-128"/>
              </a:rPr>
              <a:t>Biyolojik Etkenlere </a:t>
            </a:r>
            <a:r>
              <a:rPr lang="tr-TR" altLang="tr-TR" sz="3600" b="1" dirty="0" err="1">
                <a:ea typeface="MS PGothic" pitchFamily="34" charset="-128"/>
              </a:rPr>
              <a:t>Maruziyet</a:t>
            </a:r>
            <a:r>
              <a:rPr lang="tr-TR" altLang="tr-TR" sz="3600" b="1" dirty="0">
                <a:ea typeface="MS PGothic" pitchFamily="34" charset="-128"/>
              </a:rPr>
              <a:t> ile İlgili Liste ve Kayıtlar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İçerik Yer Tutucusu 2"/>
          <p:cNvSpPr>
            <a:spLocks noGrp="1"/>
          </p:cNvSpPr>
          <p:nvPr>
            <p:ph idx="1"/>
          </p:nvPr>
        </p:nvSpPr>
        <p:spPr>
          <a:xfrm>
            <a:off x="642910" y="2000240"/>
            <a:ext cx="8321577" cy="394904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Gıda üretilen fabrikalarda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Tarımda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Hayvanlarla ve / veya hayvan kaynaklı ürünlerle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Sağlık hizmetlerinde, karantina ve morglarda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Veteriner klinikleri ve teşhis laboratuvarlarındaki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Atıkları yok eden fabrikalarda çalışma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400" dirty="0" smtClean="0">
                <a:latin typeface="Arial" charset="0"/>
                <a:cs typeface="Arial" charset="0"/>
              </a:rPr>
              <a:t>Kanalizasyon, arıtma tesislerindeki çalışma</a:t>
            </a:r>
          </a:p>
          <a:p>
            <a:pPr algn="just" eaLnBrk="1" hangingPunct="1"/>
            <a:endParaRPr lang="tr-TR" altLang="tr-TR" sz="2400" dirty="0" smtClean="0">
              <a:latin typeface="Arial" charset="0"/>
              <a:cs typeface="Arial" charset="0"/>
            </a:endParaRPr>
          </a:p>
        </p:txBody>
      </p:sp>
      <p:sp>
        <p:nvSpPr>
          <p:cNvPr id="64515" name="Rectangle 5"/>
          <p:cNvSpPr txBox="1">
            <a:spLocks noChangeArrowheads="1"/>
          </p:cNvSpPr>
          <p:nvPr/>
        </p:nvSpPr>
        <p:spPr bwMode="auto">
          <a:xfrm>
            <a:off x="642910" y="928670"/>
            <a:ext cx="8001056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lang="tr-TR" altLang="tr-TR" sz="3200" b="1" dirty="0">
                <a:ea typeface="MS PGothic" pitchFamily="34" charset="-128"/>
              </a:rPr>
              <a:t>Biyolojik Etkenlere </a:t>
            </a:r>
            <a:r>
              <a:rPr lang="tr-TR" altLang="tr-TR" sz="3200" b="1" dirty="0" err="1">
                <a:ea typeface="MS PGothic" pitchFamily="34" charset="-128"/>
              </a:rPr>
              <a:t>Maruziyetin</a:t>
            </a:r>
            <a:r>
              <a:rPr lang="tr-TR" altLang="tr-TR" sz="3200" b="1" dirty="0">
                <a:ea typeface="MS PGothic" pitchFamily="34" charset="-128"/>
              </a:rPr>
              <a:t> Olabileceği Bazı İşler Listesi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File:D-W016 Warnung vor Biogefaehrdung ty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832" y="2204864"/>
            <a:ext cx="3232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7"/>
          <p:cNvSpPr>
            <a:spLocks noChangeArrowheads="1"/>
          </p:cNvSpPr>
          <p:nvPr/>
        </p:nvSpPr>
        <p:spPr bwMode="auto">
          <a:xfrm>
            <a:off x="899592" y="476672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600" b="1">
                <a:ea typeface="MS PGothic" pitchFamily="34" charset="-128"/>
              </a:rPr>
              <a:t>Biyolojik Tehlike İşareti</a:t>
            </a:r>
            <a:endParaRPr lang="tr-TR" altLang="tr-TR" sz="3600">
              <a:ea typeface="MS PGothic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1"/>
          <p:cNvSpPr>
            <a:spLocks noChangeArrowheads="1"/>
          </p:cNvSpPr>
          <p:nvPr/>
        </p:nvSpPr>
        <p:spPr bwMode="auto">
          <a:xfrm>
            <a:off x="1403648" y="2636912"/>
            <a:ext cx="633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tr-TR" altLang="tr-TR" sz="3200" b="1" smtClean="0">
                <a:ea typeface="MS PGothic" pitchFamily="34" charset="-128"/>
              </a:rPr>
              <a:t>Teşekkür </a:t>
            </a:r>
            <a:r>
              <a:rPr lang="tr-TR" altLang="tr-TR" sz="3200" b="1" dirty="0">
                <a:ea typeface="MS PGothic" pitchFamily="34" charset="-128"/>
              </a:rPr>
              <a:t>Ederiz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2"/>
          <p:cNvSpPr>
            <a:spLocks noChangeArrowheads="1"/>
          </p:cNvSpPr>
          <p:nvPr/>
        </p:nvSpPr>
        <p:spPr bwMode="auto">
          <a:xfrm>
            <a:off x="1835696" y="2276872"/>
            <a:ext cx="6335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457200"/>
            <a:r>
              <a:rPr lang="tr-TR" altLang="tr-TR" sz="3200" b="1" dirty="0">
                <a:solidFill>
                  <a:srgbClr val="CC0000"/>
                </a:solidFill>
              </a:rPr>
              <a:t>BİYOLOJİK RİSK ETMENLERİ</a:t>
            </a:r>
            <a:endParaRPr lang="en-US" altLang="tr-TR" sz="32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File:D-W016 Warnung vor Biogefaehrdung ty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5816" y="2132856"/>
            <a:ext cx="3232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485775" y="1093788"/>
            <a:ext cx="8229600" cy="6921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 </a:t>
            </a:r>
          </a:p>
        </p:txBody>
      </p:sp>
      <p:sp>
        <p:nvSpPr>
          <p:cNvPr id="14339" name="3 İçerik Yer Tutucusu"/>
          <p:cNvSpPr>
            <a:spLocks noGrp="1"/>
          </p:cNvSpPr>
          <p:nvPr>
            <p:ph idx="1"/>
          </p:nvPr>
        </p:nvSpPr>
        <p:spPr>
          <a:xfrm>
            <a:off x="500063" y="2000250"/>
            <a:ext cx="8215312" cy="39290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tr-TR" altLang="tr-TR" sz="2800" dirty="0" smtClean="0">
                <a:latin typeface="Arial" charset="0"/>
                <a:cs typeface="Arial" charset="0"/>
              </a:rPr>
              <a:t> 	Herhangi bir enfeksiyona, alerjiye veya zehirlenmeye neden olabilen, genetik olarak da değiştirilmiş;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800" b="1" dirty="0" smtClean="0">
                <a:latin typeface="Arial" charset="0"/>
                <a:cs typeface="Arial" charset="0"/>
              </a:rPr>
              <a:t> Mikroorganizmalar,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800" b="1" dirty="0" smtClean="0">
                <a:latin typeface="Arial" charset="0"/>
                <a:cs typeface="Arial" charset="0"/>
              </a:rPr>
              <a:t> Hücre kültürleri ,</a:t>
            </a:r>
          </a:p>
          <a:p>
            <a:pPr algn="just" eaLnBrk="1" hangingPunct="1">
              <a:buClr>
                <a:schemeClr val="tx1"/>
              </a:buClr>
              <a:buFont typeface="Wingdings 2" pitchFamily="18" charset="2"/>
              <a:buChar char=""/>
            </a:pPr>
            <a:r>
              <a:rPr lang="tr-TR" altLang="tr-TR" sz="2800" b="1" dirty="0" smtClean="0">
                <a:latin typeface="Arial" charset="0"/>
                <a:cs typeface="Arial" charset="0"/>
              </a:rPr>
              <a:t> İnsan </a:t>
            </a:r>
            <a:r>
              <a:rPr lang="tr-TR" altLang="tr-TR" sz="2800" b="1" dirty="0" err="1" smtClean="0">
                <a:latin typeface="Arial" charset="0"/>
                <a:cs typeface="Arial" charset="0"/>
              </a:rPr>
              <a:t>endoparazitleri</a:t>
            </a:r>
            <a:r>
              <a:rPr lang="tr-TR" altLang="tr-TR" sz="2800" dirty="0" err="1" smtClean="0">
                <a:latin typeface="Arial" charset="0"/>
                <a:cs typeface="Arial" charset="0"/>
              </a:rPr>
              <a:t>dir</a:t>
            </a:r>
            <a:r>
              <a:rPr lang="tr-TR" altLang="tr-TR" sz="28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/>
            <a:endParaRPr lang="tr-TR" altLang="tr-TR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42910" y="1168400"/>
            <a:ext cx="8001056" cy="604838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 </a:t>
            </a:r>
            <a:endParaRPr lang="tr-TR" altLang="tr-TR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9552" y="1988840"/>
            <a:ext cx="8001056" cy="3967162"/>
          </a:xfrm>
          <a:noFill/>
          <a:ln>
            <a:noFill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altLang="tr-TR" sz="2800" dirty="0" smtClean="0">
                <a:latin typeface="Arial" charset="0"/>
                <a:cs typeface="Arial" charset="0"/>
              </a:rPr>
              <a:t>	</a:t>
            </a:r>
            <a:r>
              <a:rPr lang="tr-TR" altLang="tr-TR" sz="2800" b="1" dirty="0" smtClean="0">
                <a:latin typeface="Arial" charset="0"/>
                <a:cs typeface="Arial" charset="0"/>
              </a:rPr>
              <a:t>Mikroorganizmalar;</a:t>
            </a:r>
          </a:p>
          <a:p>
            <a:pPr eaLnBrk="1" hangingPunct="1">
              <a:buFont typeface="Arial" charset="0"/>
              <a:buNone/>
            </a:pPr>
            <a:endParaRPr lang="tr-TR" altLang="tr-TR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cs typeface="Arial" charset="0"/>
              </a:rPr>
              <a:t> Bakteriler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cs typeface="Arial" charset="0"/>
              </a:rPr>
              <a:t> Virüsler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cs typeface="Arial" charset="0"/>
              </a:rPr>
              <a:t> Mantarlar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800" dirty="0" smtClean="0">
                <a:latin typeface="Arial" charset="0"/>
                <a:cs typeface="Arial" charset="0"/>
              </a:rPr>
              <a:t> Diğerleri (</a:t>
            </a:r>
            <a:r>
              <a:rPr lang="tr-TR" altLang="tr-TR" sz="2800" dirty="0" err="1" smtClean="0">
                <a:latin typeface="Arial" charset="0"/>
                <a:cs typeface="Arial" charset="0"/>
              </a:rPr>
              <a:t>Protozoalar</a:t>
            </a:r>
            <a:r>
              <a:rPr lang="tr-TR" altLang="tr-TR" sz="2800" dirty="0" smtClean="0"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500063" y="1893888"/>
            <a:ext cx="8215312" cy="4252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endParaRPr lang="tr-TR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tr-T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iyolojik etkenin sağlıklı bir kişide hastalığa yol açmasında;</a:t>
            </a:r>
          </a:p>
          <a:p>
            <a:pPr algn="just">
              <a:defRPr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r>
              <a:rPr lang="tr-T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Etkenin hasta etme yetisi </a:t>
            </a: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r>
              <a:rPr lang="tr-T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Bulaşma yolları,</a:t>
            </a: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r>
              <a:rPr lang="tr-T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Konakçının duyarlılığı,</a:t>
            </a: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r>
              <a:rPr lang="tr-T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Çevresel etmenler 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rol oynar.</a:t>
            </a: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anose="05000000000000000000" pitchFamily="2" charset="2"/>
              <a:buChar char="ü"/>
              <a:defRPr/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1 Başlık"/>
          <p:cNvSpPr>
            <a:spLocks noGrp="1"/>
          </p:cNvSpPr>
          <p:nvPr>
            <p:ph type="title"/>
          </p:nvPr>
        </p:nvSpPr>
        <p:spPr>
          <a:xfrm>
            <a:off x="485775" y="1071563"/>
            <a:ext cx="8229600" cy="6921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1 Başlık"/>
          <p:cNvSpPr>
            <a:spLocks noGrp="1"/>
          </p:cNvSpPr>
          <p:nvPr>
            <p:ph type="title"/>
          </p:nvPr>
        </p:nvSpPr>
        <p:spPr>
          <a:xfrm>
            <a:off x="485775" y="1071563"/>
            <a:ext cx="8229600" cy="692150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Etkenlerin Grupları </a:t>
            </a:r>
          </a:p>
        </p:txBody>
      </p:sp>
      <p:sp>
        <p:nvSpPr>
          <p:cNvPr id="22530" name="Content Placeholder 3"/>
          <p:cNvSpPr>
            <a:spLocks noGrp="1"/>
          </p:cNvSpPr>
          <p:nvPr>
            <p:ph idx="1"/>
          </p:nvPr>
        </p:nvSpPr>
        <p:spPr>
          <a:xfrm>
            <a:off x="539750" y="2184400"/>
            <a:ext cx="8175625" cy="3387725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tr-TR" altLang="tr-TR" sz="2800" b="1" dirty="0" smtClean="0">
                <a:latin typeface="Arial" charset="0"/>
                <a:cs typeface="Arial" charset="0"/>
              </a:rPr>
              <a:t>  Enfeksiyon risk düzeyine göre gruplama;</a:t>
            </a:r>
          </a:p>
          <a:p>
            <a:pPr eaLnBrk="1" hangingPunct="1">
              <a:buFont typeface="Arial" charset="0"/>
              <a:buNone/>
            </a:pPr>
            <a:endParaRPr lang="tr-TR" altLang="tr-TR" sz="12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"/>
            </a:pPr>
            <a:r>
              <a:rPr lang="tr-TR" altLang="tr-TR" sz="2800" dirty="0" smtClean="0">
                <a:latin typeface="Arial" charset="0"/>
                <a:cs typeface="Arial" charset="0"/>
              </a:rPr>
              <a:t>Grup 1 biyolojik etkenler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tr-TR" altLang="tr-TR" sz="2800" dirty="0" smtClean="0">
                <a:latin typeface="Arial" charset="0"/>
                <a:cs typeface="Arial" charset="0"/>
              </a:rPr>
              <a:t>Grup 2 biyolojik etkenler 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tr-TR" altLang="tr-TR" sz="2800" dirty="0" smtClean="0">
                <a:latin typeface="Arial" charset="0"/>
                <a:cs typeface="Arial" charset="0"/>
              </a:rPr>
              <a:t>Grup 3 biyolojik etkenler 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tr-TR" altLang="tr-TR" sz="2800" dirty="0" smtClean="0">
                <a:latin typeface="Arial" charset="0"/>
                <a:cs typeface="Arial" charset="0"/>
              </a:rPr>
              <a:t>Grup 4 biyolojik etkenler </a:t>
            </a:r>
          </a:p>
          <a:p>
            <a:pPr eaLnBrk="1" hangingPunct="1">
              <a:buFont typeface="Arial" charset="0"/>
              <a:buNone/>
            </a:pPr>
            <a:endParaRPr lang="tr-TR" altLang="tr-TR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tr-TR" altLang="tr-TR" sz="28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tr-TR" altLang="tr-TR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1 Başlık"/>
          <p:cNvSpPr>
            <a:spLocks noGrp="1"/>
          </p:cNvSpPr>
          <p:nvPr>
            <p:ph type="title"/>
          </p:nvPr>
        </p:nvSpPr>
        <p:spPr>
          <a:xfrm>
            <a:off x="485775" y="1071563"/>
            <a:ext cx="8229600" cy="692150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tr-TR" altLang="tr-TR" sz="3600" b="1" dirty="0" smtClean="0">
                <a:latin typeface="Arial" charset="0"/>
                <a:cs typeface="Arial" charset="0"/>
              </a:rPr>
              <a:t>Biyolojik Etkenlerin Grupları 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idx="1"/>
          </p:nvPr>
        </p:nvSpPr>
        <p:spPr>
          <a:xfrm>
            <a:off x="539552" y="1772816"/>
            <a:ext cx="8175625" cy="4175125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algn="just" eaLnBrk="1" hangingPunct="1">
              <a:buFont typeface="Arial" charset="0"/>
              <a:buNone/>
            </a:pPr>
            <a:r>
              <a:rPr lang="tr-TR" altLang="tr-TR" sz="2500" b="1" dirty="0" smtClean="0">
                <a:latin typeface="Arial" charset="0"/>
                <a:cs typeface="Arial" charset="0"/>
              </a:rPr>
              <a:t>Grup 1 biyolojik etkenler: </a:t>
            </a:r>
            <a:r>
              <a:rPr lang="tr-TR" altLang="tr-TR" sz="2500" dirty="0" smtClean="0">
                <a:latin typeface="Arial" charset="0"/>
                <a:cs typeface="Arial" charset="0"/>
              </a:rPr>
              <a:t>İnsanda hastalığa yol açma ihtimali bulunmayan biyolojik etkenler</a:t>
            </a:r>
            <a:r>
              <a:rPr lang="tr-TR" altLang="tr-TR" sz="2500" i="1" dirty="0" smtClean="0">
                <a:latin typeface="Arial" charset="0"/>
                <a:cs typeface="Arial" charset="0"/>
              </a:rPr>
              <a:t>. </a:t>
            </a:r>
          </a:p>
          <a:p>
            <a:pPr marL="0" algn="just" eaLnBrk="1" hangingPunct="1">
              <a:buFont typeface="Arial" charset="0"/>
              <a:buNone/>
            </a:pPr>
            <a:endParaRPr lang="tr-TR" altLang="tr-TR" sz="2500" b="1" i="1" dirty="0">
              <a:latin typeface="Arial" charset="0"/>
              <a:cs typeface="Arial" charset="0"/>
            </a:endParaRPr>
          </a:p>
          <a:p>
            <a:pPr marL="0" algn="just" eaLnBrk="1" hangingPunct="1">
              <a:buFont typeface="Arial" charset="0"/>
              <a:buNone/>
            </a:pPr>
            <a:r>
              <a:rPr lang="tr-TR" altLang="tr-TR" sz="2500" b="1" dirty="0" smtClean="0">
                <a:latin typeface="Arial" charset="0"/>
                <a:cs typeface="Arial" charset="0"/>
              </a:rPr>
              <a:t>Grup 2 biyolojik etkenler: </a:t>
            </a:r>
            <a:r>
              <a:rPr lang="tr-TR" altLang="tr-TR" sz="2500" dirty="0" smtClean="0">
                <a:latin typeface="Arial" charset="0"/>
                <a:cs typeface="Arial" charset="0"/>
              </a:rPr>
              <a:t>İnsanda hastalığa neden olabilen, çalışanlara zarar verebilecek, ancak topluma yayılma olasılığı olmayan, genellikle etkili korunma veya tedavi imkânı bulunan biyolojik etkenler. </a:t>
            </a:r>
            <a:endParaRPr lang="tr-TR" altLang="tr-TR" sz="25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2879</TotalTime>
  <Words>785</Words>
  <Application>Microsoft Office PowerPoint</Application>
  <PresentationFormat>Ekran Gösterisi (4:3)</PresentationFormat>
  <Paragraphs>134</Paragraphs>
  <Slides>25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Gallery</vt:lpstr>
      <vt:lpstr>PowerPoint Sunusu</vt:lpstr>
      <vt:lpstr>PowerPoint Sunusu</vt:lpstr>
      <vt:lpstr>PowerPoint Sunusu</vt:lpstr>
      <vt:lpstr>PowerPoint Sunusu</vt:lpstr>
      <vt:lpstr>Biyolojik Etken </vt:lpstr>
      <vt:lpstr>Biyolojik Etken </vt:lpstr>
      <vt:lpstr>Biyolojik Etken </vt:lpstr>
      <vt:lpstr>Biyolojik Etkenlerin Grupları </vt:lpstr>
      <vt:lpstr>Biyolojik Etkenlerin Grupları </vt:lpstr>
      <vt:lpstr>Biyolojik Etkenlerin Grupları </vt:lpstr>
      <vt:lpstr>Risklerin Belirlenmesi ve  Değerlendirilmesi </vt:lpstr>
      <vt:lpstr>Risklerin Belirlenmesi ve Değerlendirilmesi </vt:lpstr>
      <vt:lpstr>PowerPoint Sunusu</vt:lpstr>
      <vt:lpstr>PowerPoint Sunusu</vt:lpstr>
      <vt:lpstr>PowerPoint Sunusu</vt:lpstr>
      <vt:lpstr>Biyolojik Riskler İçin Alınacak Önlemler -4</vt:lpstr>
      <vt:lpstr>Biyolojik Riskler İçin Alınacak Önlemler </vt:lpstr>
      <vt:lpstr>Biyolojik Riskler İçin Alınacak Önlemler </vt:lpstr>
      <vt:lpstr>Özel Durumlarda Çalışanın Bilgilendirmesi </vt:lpstr>
      <vt:lpstr>Özel Durumlarda Çalışanın Bilgilendirilmesi </vt:lpstr>
      <vt:lpstr>Özel Durumlarda Çalışanın Bilgilendirilmesi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Aykut Çakır</cp:lastModifiedBy>
  <cp:revision>255</cp:revision>
  <dcterms:created xsi:type="dcterms:W3CDTF">2016-01-07T07:25:17Z</dcterms:created>
  <dcterms:modified xsi:type="dcterms:W3CDTF">2018-02-14T06:32:31Z</dcterms:modified>
</cp:coreProperties>
</file>