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14" r:id="rId1"/>
  </p:sldMasterIdLst>
  <p:notesMasterIdLst>
    <p:notesMasterId r:id="rId27"/>
  </p:notesMasterIdLst>
  <p:handoutMasterIdLst>
    <p:handoutMasterId r:id="rId28"/>
  </p:handoutMasterIdLst>
  <p:sldIdLst>
    <p:sldId id="1017" r:id="rId2"/>
    <p:sldId id="1018" r:id="rId3"/>
    <p:sldId id="905" r:id="rId4"/>
    <p:sldId id="1015" r:id="rId5"/>
    <p:sldId id="960" r:id="rId6"/>
    <p:sldId id="997" r:id="rId7"/>
    <p:sldId id="998" r:id="rId8"/>
    <p:sldId id="999" r:id="rId9"/>
    <p:sldId id="1000" r:id="rId10"/>
    <p:sldId id="1006" r:id="rId11"/>
    <p:sldId id="1019" r:id="rId12"/>
    <p:sldId id="1020" r:id="rId13"/>
    <p:sldId id="1001" r:id="rId14"/>
    <p:sldId id="1002" r:id="rId15"/>
    <p:sldId id="1008" r:id="rId16"/>
    <p:sldId id="1009" r:id="rId17"/>
    <p:sldId id="1010" r:id="rId18"/>
    <p:sldId id="1011" r:id="rId19"/>
    <p:sldId id="971" r:id="rId20"/>
    <p:sldId id="979" r:id="rId21"/>
    <p:sldId id="981" r:id="rId22"/>
    <p:sldId id="984" r:id="rId23"/>
    <p:sldId id="993" r:id="rId24"/>
    <p:sldId id="1021" r:id="rId25"/>
    <p:sldId id="996" r:id="rId26"/>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364" autoAdjust="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4F2726-6F2A-C140-A890-055B515EBF49}" type="datetimeFigureOut">
              <a:rPr lang="en-US" smtClean="0"/>
              <a:pPr/>
              <a:t>2/14/2018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45C8E3-2D9B-5943-943D-C3F24109AE2B}" type="slidenum">
              <a:rPr lang="en-US" smtClean="0"/>
              <a:pPr/>
              <a:t>‹#›</a:t>
            </a:fld>
            <a:endParaRPr lang="en-US"/>
          </a:p>
        </p:txBody>
      </p:sp>
    </p:spTree>
    <p:extLst>
      <p:ext uri="{BB962C8B-B14F-4D97-AF65-F5344CB8AC3E}">
        <p14:creationId xmlns:p14="http://schemas.microsoft.com/office/powerpoint/2010/main" val="1705016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0A2923D-7561-4B09-9496-E12355E859EC}" type="datetimeFigureOut">
              <a:rPr lang="tr-TR"/>
              <a:pPr>
                <a:defRPr/>
              </a:pPr>
              <a:t>14.2.2018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D1F4F78E-D48D-439C-B1A0-00E96121DE93}" type="slidenum">
              <a:rPr lang="tr-TR" altLang="tr-TR"/>
              <a:pPr>
                <a:defRPr/>
              </a:pPr>
              <a:t>‹#›</a:t>
            </a:fld>
            <a:endParaRPr lang="tr-TR" altLang="tr-TR"/>
          </a:p>
        </p:txBody>
      </p:sp>
    </p:spTree>
    <p:extLst>
      <p:ext uri="{BB962C8B-B14F-4D97-AF65-F5344CB8AC3E}">
        <p14:creationId xmlns:p14="http://schemas.microsoft.com/office/powerpoint/2010/main" val="96125386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4819"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34820" name="Slayt Numarası Yer Tutucusu 3"/>
          <p:cNvSpPr>
            <a:spLocks noGrp="1"/>
          </p:cNvSpPr>
          <p:nvPr>
            <p:ph type="sldNum" sz="quarter" idx="5"/>
          </p:nvPr>
        </p:nvSpPr>
        <p:spPr bwMode="auto">
          <a:noFill/>
          <a:ln>
            <a:miter lim="800000"/>
            <a:headEnd/>
            <a:tailEnd/>
          </a:ln>
        </p:spPr>
        <p:txBody>
          <a:bodyPr/>
          <a:lstStyle/>
          <a:p>
            <a:fld id="{DB2FD594-D3FF-4FEE-9281-C77EFE7DCABD}" type="slidenum">
              <a:rPr lang="tr-TR" altLang="tr-TR" smtClean="0"/>
              <a:pPr/>
              <a:t>1</a:t>
            </a:fld>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1987"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1988" name="Slayt Numarası Yer Tutucusu 3"/>
          <p:cNvSpPr>
            <a:spLocks noGrp="1"/>
          </p:cNvSpPr>
          <p:nvPr>
            <p:ph type="sldNum" sz="quarter" idx="5"/>
          </p:nvPr>
        </p:nvSpPr>
        <p:spPr bwMode="auto">
          <a:noFill/>
          <a:ln>
            <a:miter lim="800000"/>
            <a:headEnd/>
            <a:tailEnd/>
          </a:ln>
        </p:spPr>
        <p:txBody>
          <a:bodyPr/>
          <a:lstStyle/>
          <a:p>
            <a:fld id="{4E54F090-39AE-44E1-928B-EF55C51919CD}" type="slidenum">
              <a:rPr lang="tr-TR" altLang="tr-TR" smtClean="0"/>
              <a:pPr/>
              <a:t>23</a:t>
            </a:fld>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3012" name="Slide Number Placeholder 3"/>
          <p:cNvSpPr>
            <a:spLocks noGrp="1"/>
          </p:cNvSpPr>
          <p:nvPr>
            <p:ph type="sldNum" sz="quarter" idx="5"/>
          </p:nvPr>
        </p:nvSpPr>
        <p:spPr bwMode="auto">
          <a:noFill/>
          <a:ln>
            <a:miter lim="800000"/>
            <a:headEnd/>
            <a:tailEnd/>
          </a:ln>
        </p:spPr>
        <p:txBody>
          <a:bodyPr/>
          <a:lstStyle/>
          <a:p>
            <a:fld id="{E081ED82-D5A7-4E69-A050-5C3E0DB5C6F4}" type="slidenum">
              <a:rPr lang="en-US" altLang="tr-TR" smtClean="0">
                <a:solidFill>
                  <a:srgbClr val="000000"/>
                </a:solidFill>
              </a:rPr>
              <a:pPr/>
              <a:t>25</a:t>
            </a:fld>
            <a:endParaRPr lang="en-US" altLang="tr-TR"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5844" name="Slide Number Placeholder 3"/>
          <p:cNvSpPr>
            <a:spLocks noGrp="1"/>
          </p:cNvSpPr>
          <p:nvPr>
            <p:ph type="sldNum" sz="quarter" idx="5"/>
          </p:nvPr>
        </p:nvSpPr>
        <p:spPr bwMode="auto">
          <a:noFill/>
          <a:ln>
            <a:miter lim="800000"/>
            <a:headEnd/>
            <a:tailEnd/>
          </a:ln>
        </p:spPr>
        <p:txBody>
          <a:bodyPr/>
          <a:lstStyle/>
          <a:p>
            <a:fld id="{E91F4296-8866-44C3-9F56-6FC225BE5269}" type="slidenum">
              <a:rPr lang="en-US" altLang="tr-TR" smtClean="0">
                <a:solidFill>
                  <a:srgbClr val="000000"/>
                </a:solidFill>
              </a:rPr>
              <a:pPr/>
              <a:t>2</a:t>
            </a:fld>
            <a:endParaRPr lang="en-US" altLang="tr-TR"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6867" name="Not Yer Tutucusu 2"/>
          <p:cNvSpPr>
            <a:spLocks noGrp="1"/>
          </p:cNvSpPr>
          <p:nvPr>
            <p:ph type="body" idx="1"/>
          </p:nvPr>
        </p:nvSpPr>
        <p:spPr bwMode="auto">
          <a:noFill/>
        </p:spPr>
        <p:txBody>
          <a:bodyPr wrap="square" numCol="1" anchor="t" anchorCtr="0" compatLnSpc="1">
            <a:prstTxWarp prst="textNoShape">
              <a:avLst/>
            </a:prstTxWarp>
          </a:bodyPr>
          <a:lstStyle/>
          <a:p>
            <a:r>
              <a:rPr lang="tr-TR" b="0" dirty="0" smtClean="0"/>
              <a:t>İşyerlerinde Acil Durumlar Hakkında Yönetmelik, </a:t>
            </a:r>
          </a:p>
          <a:p>
            <a:r>
              <a:rPr lang="tr-TR" b="0" dirty="0" smtClean="0"/>
              <a:t>İşyeri Bina ve Eklentilerinde Alınacak Sağlık ve Güvenlik Önlemlerine İlişkin Yönetmelik</a:t>
            </a:r>
          </a:p>
          <a:p>
            <a:endParaRPr lang="tr-TR" dirty="0" smtClean="0"/>
          </a:p>
        </p:txBody>
      </p:sp>
      <p:sp>
        <p:nvSpPr>
          <p:cNvPr id="36868" name="Slayt Numarası Yer Tutucusu 3"/>
          <p:cNvSpPr>
            <a:spLocks noGrp="1"/>
          </p:cNvSpPr>
          <p:nvPr>
            <p:ph type="sldNum" sz="quarter" idx="5"/>
          </p:nvPr>
        </p:nvSpPr>
        <p:spPr bwMode="auto">
          <a:noFill/>
          <a:ln>
            <a:miter lim="800000"/>
            <a:headEnd/>
            <a:tailEnd/>
          </a:ln>
        </p:spPr>
        <p:txBody>
          <a:bodyPr/>
          <a:lstStyle/>
          <a:p>
            <a:fld id="{0F019C40-8B5A-483C-919D-F9BACB443425}" type="slidenum">
              <a:rPr lang="tr-TR" altLang="tr-TR" smtClean="0"/>
              <a:pPr/>
              <a:t>4</a:t>
            </a:fld>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7891" name="Not Yer Tutucusu 2"/>
          <p:cNvSpPr>
            <a:spLocks noGrp="1"/>
          </p:cNvSpPr>
          <p:nvPr>
            <p:ph type="body" idx="1"/>
          </p:nvPr>
        </p:nvSpPr>
        <p:spPr bwMode="auto">
          <a:noFill/>
        </p:spPr>
        <p:txBody>
          <a:bodyPr wrap="square" numCol="1" anchor="t" anchorCtr="0" compatLnSpc="1">
            <a:prstTxWarp prst="textNoShape">
              <a:avLst/>
            </a:prstTxWarp>
          </a:bodyPr>
          <a:lstStyle/>
          <a:p>
            <a:r>
              <a:rPr lang="tr-TR" sz="1200" kern="1200" dirty="0" smtClean="0">
                <a:solidFill>
                  <a:schemeClr val="tx1"/>
                </a:solidFill>
                <a:latin typeface="+mn-lt"/>
                <a:ea typeface="+mn-ea"/>
                <a:cs typeface="+mn-cs"/>
              </a:rPr>
              <a:t>Her çalışan işyerindeki güvenli yerini (toplanma yeri) biliyor mu? Toplanma noktasının önemine vurgu yapılacaktır. Belirlenen toplanma yerleri en güvenli yerlerdir, bina yıkılması vb. gibi durumlarda ekstra tehlike doğurmamalıdır. </a:t>
            </a:r>
            <a:endParaRPr lang="tr-TR" sz="1200" kern="1200" dirty="0">
              <a:solidFill>
                <a:schemeClr val="tx1"/>
              </a:solidFill>
              <a:latin typeface="+mn-lt"/>
              <a:ea typeface="+mn-ea"/>
              <a:cs typeface="+mn-cs"/>
            </a:endParaRPr>
          </a:p>
        </p:txBody>
      </p:sp>
      <p:sp>
        <p:nvSpPr>
          <p:cNvPr id="37892" name="Slayt Numarası Yer Tutucusu 3"/>
          <p:cNvSpPr>
            <a:spLocks noGrp="1"/>
          </p:cNvSpPr>
          <p:nvPr>
            <p:ph type="sldNum" sz="quarter" idx="5"/>
          </p:nvPr>
        </p:nvSpPr>
        <p:spPr bwMode="auto">
          <a:noFill/>
          <a:ln>
            <a:miter lim="800000"/>
            <a:headEnd/>
            <a:tailEnd/>
          </a:ln>
        </p:spPr>
        <p:txBody>
          <a:bodyPr/>
          <a:lstStyle/>
          <a:p>
            <a:fld id="{98F2FE2A-7861-4274-A819-B4B5D0FE4ACC}" type="slidenum">
              <a:rPr lang="tr-TR" altLang="tr-TR" smtClean="0"/>
              <a:pPr/>
              <a:t>6</a:t>
            </a:fld>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11</a:t>
            </a:fld>
            <a:endParaRPr lang="tr-TR" altLang="tr-TR"/>
          </a:p>
        </p:txBody>
      </p:sp>
    </p:spTree>
    <p:extLst>
      <p:ext uri="{BB962C8B-B14F-4D97-AF65-F5344CB8AC3E}">
        <p14:creationId xmlns:p14="http://schemas.microsoft.com/office/powerpoint/2010/main" val="4121944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12</a:t>
            </a:fld>
            <a:endParaRPr lang="tr-TR" altLang="tr-TR"/>
          </a:p>
        </p:txBody>
      </p:sp>
    </p:spTree>
    <p:extLst>
      <p:ext uri="{BB962C8B-B14F-4D97-AF65-F5344CB8AC3E}">
        <p14:creationId xmlns:p14="http://schemas.microsoft.com/office/powerpoint/2010/main" val="107935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Çalışanın yükümlülükler. Mesai takibi kullanılan kaydedici cihazların asıl amacı yangın ya da tahliye durumunda binadaki insan yükünün tespiti için kullanılmaktadır. Bu durum örnek olarak açıklanabilir. </a:t>
            </a:r>
          </a:p>
          <a:p>
            <a:r>
              <a:rPr lang="tr-TR" sz="1200" kern="1200" dirty="0" smtClean="0">
                <a:solidFill>
                  <a:schemeClr val="tx1"/>
                </a:solidFill>
                <a:latin typeface="+mn-lt"/>
                <a:ea typeface="+mn-ea"/>
                <a:cs typeface="+mn-cs"/>
              </a:rPr>
              <a:t>Ancak kartsız veya kaçak girenler nedeniyle olay anında tespit edilemeyen kişiler mahzur kalabilir.</a:t>
            </a:r>
          </a:p>
          <a:p>
            <a:r>
              <a:rPr lang="tr-TR" baseline="0" dirty="0" smtClean="0"/>
              <a:t>r</a:t>
            </a:r>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13</a:t>
            </a:fld>
            <a:endParaRPr lang="tr-TR" altLang="tr-TR"/>
          </a:p>
        </p:txBody>
      </p:sp>
    </p:spTree>
    <p:extLst>
      <p:ext uri="{BB962C8B-B14F-4D97-AF65-F5344CB8AC3E}">
        <p14:creationId xmlns:p14="http://schemas.microsoft.com/office/powerpoint/2010/main" val="273730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891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38916" name="Slayt Numarası Yer Tutucusu 3"/>
          <p:cNvSpPr>
            <a:spLocks noGrp="1"/>
          </p:cNvSpPr>
          <p:nvPr>
            <p:ph type="sldNum" sz="quarter" idx="5"/>
          </p:nvPr>
        </p:nvSpPr>
        <p:spPr bwMode="auto">
          <a:noFill/>
          <a:ln>
            <a:miter lim="800000"/>
            <a:headEnd/>
            <a:tailEnd/>
          </a:ln>
        </p:spPr>
        <p:txBody>
          <a:bodyPr/>
          <a:lstStyle/>
          <a:p>
            <a:fld id="{0FFB1DD0-1C4A-472E-8020-B0AE54ACD859}" type="slidenum">
              <a:rPr lang="tr-TR" altLang="tr-TR" smtClean="0"/>
              <a:pPr/>
              <a:t>14</a:t>
            </a:fld>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Hastaneler ve</a:t>
            </a:r>
            <a:r>
              <a:rPr lang="tr-TR" baseline="0" dirty="0" smtClean="0"/>
              <a:t> çok katlı binalarda her kat için acil çıkış yolları, binadan tüm çıkış yollarının bilinmesi gerekliliği vurgulanmalı.</a:t>
            </a:r>
            <a:endParaRPr lang="tr-TR" dirty="0"/>
          </a:p>
        </p:txBody>
      </p:sp>
      <p:sp>
        <p:nvSpPr>
          <p:cNvPr id="4" name="Slayt Numarası Yer Tutucusu 3"/>
          <p:cNvSpPr>
            <a:spLocks noGrp="1"/>
          </p:cNvSpPr>
          <p:nvPr>
            <p:ph type="sldNum" sz="quarter" idx="10"/>
          </p:nvPr>
        </p:nvSpPr>
        <p:spPr/>
        <p:txBody>
          <a:bodyPr/>
          <a:lstStyle/>
          <a:p>
            <a:pPr>
              <a:defRPr/>
            </a:pPr>
            <a:fld id="{D1F4F78E-D48D-439C-B1A0-00E96121DE93}" type="slidenum">
              <a:rPr lang="tr-TR" altLang="tr-TR" smtClean="0"/>
              <a:pPr>
                <a:defRPr/>
              </a:pPr>
              <a:t>19</a:t>
            </a:fld>
            <a:endParaRPr lang="tr-TR" altLang="tr-TR"/>
          </a:p>
        </p:txBody>
      </p:sp>
    </p:spTree>
    <p:extLst>
      <p:ext uri="{BB962C8B-B14F-4D97-AF65-F5344CB8AC3E}">
        <p14:creationId xmlns:p14="http://schemas.microsoft.com/office/powerpoint/2010/main" val="137838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5948479-A099-4BD1-ADEE-0EC82B3062C2}" type="slidenum">
              <a:rPr lang="tr-TR" altLang="tr-TR" smtClean="0"/>
              <a:pPr>
                <a:defRPr/>
              </a:pPr>
              <a:t>‹#›</a:t>
            </a:fld>
            <a:endParaRPr lang="tr-TR" alt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2734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8EFDD79-614F-439B-92B2-060386F1C722}" type="slidenum">
              <a:rPr lang="tr-TR" altLang="tr-TR" smtClean="0"/>
              <a:pPr>
                <a:defRPr/>
              </a:pPr>
              <a:t>‹#›</a:t>
            </a:fld>
            <a:endParaRPr lang="tr-TR" altLang="tr-TR"/>
          </a:p>
        </p:txBody>
      </p:sp>
    </p:spTree>
    <p:extLst>
      <p:ext uri="{BB962C8B-B14F-4D97-AF65-F5344CB8AC3E}">
        <p14:creationId xmlns:p14="http://schemas.microsoft.com/office/powerpoint/2010/main" val="4088690466"/>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0FBB67F-8F37-48FD-94FA-2016CA309F8A}" type="slidenum">
              <a:rPr lang="tr-TR" altLang="tr-TR" smtClean="0"/>
              <a:pPr>
                <a:defRPr/>
              </a:pPr>
              <a:t>‹#›</a:t>
            </a:fld>
            <a:endParaRPr lang="tr-TR" altLang="tr-TR"/>
          </a:p>
        </p:txBody>
      </p:sp>
    </p:spTree>
    <p:extLst>
      <p:ext uri="{BB962C8B-B14F-4D97-AF65-F5344CB8AC3E}">
        <p14:creationId xmlns:p14="http://schemas.microsoft.com/office/powerpoint/2010/main" val="39084535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912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4C9C3C8-6408-4661-8162-24D24CDF4F29}" type="slidenum">
              <a:rPr lang="tr-TR" altLang="tr-TR" smtClean="0"/>
              <a:pPr>
                <a:defRPr/>
              </a:pPr>
              <a:t>‹#›</a:t>
            </a:fld>
            <a:endParaRPr lang="tr-TR" altLang="tr-TR"/>
          </a:p>
        </p:txBody>
      </p:sp>
    </p:spTree>
    <p:extLst>
      <p:ext uri="{BB962C8B-B14F-4D97-AF65-F5344CB8AC3E}">
        <p14:creationId xmlns:p14="http://schemas.microsoft.com/office/powerpoint/2010/main" val="36892113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DDD837D-12F1-44F1-A601-28EB722222DB}" type="slidenum">
              <a:rPr lang="tr-TR" altLang="tr-TR" smtClean="0"/>
              <a:pPr>
                <a:defRPr/>
              </a:pPr>
              <a:t>‹#›</a:t>
            </a:fld>
            <a:endParaRPr lang="tr-TR" alt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08965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DCFF39E-9A24-47D6-9319-A58567980FE4}" type="slidenum">
              <a:rPr lang="tr-TR" altLang="tr-TR" smtClean="0"/>
              <a:pPr>
                <a:defRPr/>
              </a:pPr>
              <a:t>‹#›</a:t>
            </a:fld>
            <a:endParaRPr lang="tr-TR" altLang="tr-TR"/>
          </a:p>
        </p:txBody>
      </p:sp>
    </p:spTree>
    <p:extLst>
      <p:ext uri="{BB962C8B-B14F-4D97-AF65-F5344CB8AC3E}">
        <p14:creationId xmlns:p14="http://schemas.microsoft.com/office/powerpoint/2010/main" val="2917492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02FA72D-0564-4456-83D9-AF450B24C129}" type="slidenum">
              <a:rPr lang="tr-TR" altLang="tr-TR" smtClean="0"/>
              <a:pPr>
                <a:defRPr/>
              </a:pPr>
              <a:t>‹#›</a:t>
            </a:fld>
            <a:endParaRPr lang="tr-TR" altLang="tr-TR"/>
          </a:p>
        </p:txBody>
      </p:sp>
    </p:spTree>
    <p:extLst>
      <p:ext uri="{BB962C8B-B14F-4D97-AF65-F5344CB8AC3E}">
        <p14:creationId xmlns:p14="http://schemas.microsoft.com/office/powerpoint/2010/main" val="20072932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B7D284C-2FB2-4E3F-A982-ABD82B79DB67}" type="slidenum">
              <a:rPr lang="tr-TR" altLang="tr-TR" smtClean="0"/>
              <a:pPr>
                <a:defRPr/>
              </a:pPr>
              <a:t>‹#›</a:t>
            </a:fld>
            <a:endParaRPr lang="tr-TR" altLang="tr-TR"/>
          </a:p>
        </p:txBody>
      </p:sp>
    </p:spTree>
    <p:extLst>
      <p:ext uri="{BB962C8B-B14F-4D97-AF65-F5344CB8AC3E}">
        <p14:creationId xmlns:p14="http://schemas.microsoft.com/office/powerpoint/2010/main" val="29047908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84794F7B-3368-4457-87D1-3138885C0C6D}" type="slidenum">
              <a:rPr lang="tr-TR" altLang="tr-TR" smtClean="0"/>
              <a:pPr>
                <a:defRPr/>
              </a:pPr>
              <a:t>‹#›</a:t>
            </a:fld>
            <a:endParaRPr lang="tr-TR" altLang="tr-TR"/>
          </a:p>
        </p:txBody>
      </p:sp>
    </p:spTree>
    <p:extLst>
      <p:ext uri="{BB962C8B-B14F-4D97-AF65-F5344CB8AC3E}">
        <p14:creationId xmlns:p14="http://schemas.microsoft.com/office/powerpoint/2010/main" val="34521057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D6A7A325-B7EE-439C-BCBD-43FCE7839CD0}" type="slidenum">
              <a:rPr lang="tr-TR" altLang="tr-TR" smtClean="0"/>
              <a:pPr>
                <a:defRPr/>
              </a:pPr>
              <a:t>‹#›</a:t>
            </a:fld>
            <a:endParaRPr lang="tr-TR" altLang="tr-TR"/>
          </a:p>
        </p:txBody>
      </p:sp>
    </p:spTree>
    <p:extLst>
      <p:ext uri="{BB962C8B-B14F-4D97-AF65-F5344CB8AC3E}">
        <p14:creationId xmlns:p14="http://schemas.microsoft.com/office/powerpoint/2010/main" val="8955518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4EE3D119-36A4-4B2E-B925-17265A30B0F3}" type="slidenum">
              <a:rPr lang="tr-TR" altLang="tr-TR" smtClean="0"/>
              <a:pPr>
                <a:defRPr/>
              </a:pPr>
              <a:t>‹#›</a:t>
            </a:fld>
            <a:endParaRPr lang="tr-TR" altLang="tr-TR"/>
          </a:p>
        </p:txBody>
      </p:sp>
    </p:spTree>
    <p:extLst>
      <p:ext uri="{BB962C8B-B14F-4D97-AF65-F5344CB8AC3E}">
        <p14:creationId xmlns:p14="http://schemas.microsoft.com/office/powerpoint/2010/main" val="22836451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E8EFDD79-614F-439B-92B2-060386F1C722}" type="slidenum">
              <a:rPr lang="tr-TR" altLang="tr-TR" smtClean="0"/>
              <a:pPr>
                <a:defRPr/>
              </a:pPr>
              <a:t>‹#›</a:t>
            </a:fld>
            <a:endParaRPr lang="tr-TR" alt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912779"/>
      </p:ext>
    </p:extLst>
  </p:cSld>
  <p:clrMap bg1="lt1" tx1="dk1" bg2="lt2" tx2="dk2" accent1="accent1" accent2="accent2" accent3="accent3" accent4="accent4" accent5="accent5" accent6="accent6" hlink="hlink" folHlink="folHlink"/>
  <p:sldLayoutIdLst>
    <p:sldLayoutId id="2147484415" r:id="rId1"/>
    <p:sldLayoutId id="2147484416" r:id="rId2"/>
    <p:sldLayoutId id="2147484417" r:id="rId3"/>
    <p:sldLayoutId id="2147484418" r:id="rId4"/>
    <p:sldLayoutId id="2147484419" r:id="rId5"/>
    <p:sldLayoutId id="2147484420" r:id="rId6"/>
    <p:sldLayoutId id="2147484421" r:id="rId7"/>
    <p:sldLayoutId id="2147484422" r:id="rId8"/>
    <p:sldLayoutId id="2147484423" r:id="rId9"/>
    <p:sldLayoutId id="2147484424" r:id="rId10"/>
    <p:sldLayoutId id="2147484425" r:id="rId11"/>
    <p:sldLayoutId id="2147484426" r:id="rId12"/>
  </p:sldLayoutIdLst>
  <p:transition>
    <p:wipe dir="r"/>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Metin kutusu 4"/>
          <p:cNvSpPr txBox="1">
            <a:spLocks noChangeArrowheads="1"/>
          </p:cNvSpPr>
          <p:nvPr/>
        </p:nvSpPr>
        <p:spPr bwMode="auto">
          <a:xfrm>
            <a:off x="827584" y="692696"/>
            <a:ext cx="7200900" cy="769441"/>
          </a:xfrm>
          <a:prstGeom prst="rect">
            <a:avLst/>
          </a:prstGeom>
          <a:noFill/>
          <a:ln w="9525">
            <a:noFill/>
            <a:miter lim="800000"/>
            <a:headEnd/>
            <a:tailEnd/>
          </a:ln>
        </p:spPr>
        <p:txBody>
          <a:bodyPr>
            <a:spAutoFit/>
          </a:bodyPr>
          <a:lstStyle/>
          <a:p>
            <a:pPr algn="ctr" eaLnBrk="1" hangingPunct="1"/>
            <a:r>
              <a:rPr lang="tr-TR" altLang="tr-TR" sz="4400" b="1" dirty="0" smtClean="0">
                <a:solidFill>
                  <a:srgbClr val="C00000"/>
                </a:solidFill>
              </a:rPr>
              <a:t>ÇANKAYA ÜNİVERSİTESİ</a:t>
            </a:r>
            <a:endParaRPr lang="tr-TR" altLang="tr-TR" sz="4400" b="1" dirty="0">
              <a:solidFill>
                <a:srgbClr val="C00000"/>
              </a:solidFill>
            </a:endParaRPr>
          </a:p>
        </p:txBody>
      </p:sp>
      <p:sp>
        <p:nvSpPr>
          <p:cNvPr id="2" name="Metin kutusu 1"/>
          <p:cNvSpPr txBox="1"/>
          <p:nvPr/>
        </p:nvSpPr>
        <p:spPr>
          <a:xfrm>
            <a:off x="1202355" y="2636912"/>
            <a:ext cx="6203942" cy="1231106"/>
          </a:xfrm>
          <a:prstGeom prst="rect">
            <a:avLst/>
          </a:prstGeom>
          <a:noFill/>
        </p:spPr>
        <p:txBody>
          <a:bodyPr wrap="none" rtlCol="0">
            <a:spAutoFit/>
          </a:bodyPr>
          <a:lstStyle/>
          <a:p>
            <a:pPr algn="ctr" eaLnBrk="1" hangingPunct="1"/>
            <a:r>
              <a:rPr lang="tr-TR" altLang="tr-TR" sz="2800" b="1" dirty="0"/>
              <a:t>TEMEL </a:t>
            </a:r>
          </a:p>
          <a:p>
            <a:pPr algn="ctr" eaLnBrk="1" hangingPunct="1"/>
            <a:r>
              <a:rPr lang="tr-TR" altLang="tr-TR" sz="2800" b="1" dirty="0"/>
              <a:t>İŞ SAĞLIĞI ve GÜVENLİĞİ EĞİTİMİ </a:t>
            </a:r>
            <a:endParaRPr lang="tr-TR" altLang="tr-TR" sz="2800" b="1" dirty="0">
              <a:solidFill>
                <a:srgbClr val="C00000"/>
              </a:solidFill>
            </a:endParaRPr>
          </a:p>
          <a:p>
            <a:endParaRPr lang="tr-TR" dirty="0"/>
          </a:p>
        </p:txBody>
      </p:sp>
      <p:pic>
        <p:nvPicPr>
          <p:cNvPr id="6" name="Resim 5" descr="C:\Users\Aykut Çakır\AppData\Local\Microsoft\Windows\INetCache\Content.Outlook\WA3ZYG1Q\çankaya yeni logo.png"/>
          <p:cNvPicPr/>
          <p:nvPr/>
        </p:nvPicPr>
        <p:blipFill>
          <a:blip r:embed="rId3">
            <a:extLst>
              <a:ext uri="{28A0092B-C50C-407E-A947-70E740481C1C}">
                <a14:useLocalDpi xmlns:a14="http://schemas.microsoft.com/office/drawing/2010/main" val="0"/>
              </a:ext>
            </a:extLst>
          </a:blip>
          <a:srcRect/>
          <a:stretch>
            <a:fillRect/>
          </a:stretch>
        </p:blipFill>
        <p:spPr bwMode="auto">
          <a:xfrm>
            <a:off x="2366961" y="4806478"/>
            <a:ext cx="4410075" cy="1133475"/>
          </a:xfrm>
          <a:prstGeom prst="rect">
            <a:avLst/>
          </a:prstGeom>
          <a:noFill/>
          <a:ln>
            <a:noFill/>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Unvan 1"/>
          <p:cNvSpPr>
            <a:spLocks noGrp="1"/>
          </p:cNvSpPr>
          <p:nvPr>
            <p:ph type="title"/>
          </p:nvPr>
        </p:nvSpPr>
        <p:spPr>
          <a:xfrm>
            <a:off x="642910" y="1052513"/>
            <a:ext cx="8001056" cy="720725"/>
          </a:xfrm>
          <a:ln>
            <a:noFill/>
          </a:ln>
        </p:spPr>
        <p:txBody>
          <a:bodyPr>
            <a:normAutofit/>
          </a:bodyPr>
          <a:lstStyle/>
          <a:p>
            <a:pPr algn="ctr"/>
            <a:r>
              <a:rPr lang="tr-TR" sz="4400" b="1" dirty="0" smtClean="0">
                <a:solidFill>
                  <a:schemeClr val="tx1"/>
                </a:solidFill>
                <a:latin typeface="Comic Sans MS" panose="030F0702030302020204" pitchFamily="66" charset="0"/>
                <a:cs typeface="Arial" charset="0"/>
              </a:rPr>
              <a:t>İşverenin Yükümlülükleri </a:t>
            </a:r>
            <a:endParaRPr lang="tr-TR" sz="44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642909" y="2060575"/>
            <a:ext cx="8001057" cy="3711575"/>
          </a:xfrm>
          <a:ln>
            <a:noFill/>
          </a:ln>
        </p:spPr>
        <p:txBody>
          <a:bodyPr/>
          <a:lstStyle/>
          <a:p>
            <a:pPr algn="just">
              <a:buFont typeface="Wingdings" panose="05000000000000000000" pitchFamily="2" charset="2"/>
              <a:buChar char="ü"/>
              <a:defRPr/>
            </a:pPr>
            <a:endParaRPr lang="tr-TR" sz="2400" dirty="0" smtClean="0">
              <a:solidFill>
                <a:schemeClr val="tx1"/>
              </a:solidFill>
              <a:latin typeface="Comic Sans MS" panose="030F0702030302020204" pitchFamily="66" charset="0"/>
              <a:cs typeface="Arial" panose="020B0604020202020204" pitchFamily="34" charset="0"/>
            </a:endParaRPr>
          </a:p>
          <a:p>
            <a:pPr algn="jus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Varsa alt işveren ve geçici iş ilişkisi kurulan işverenin çalışanları ile müşteri ve ziyaretçi gibi işyerinde bulunan diğer kişileri acil durumlar konusunda bilgilendirmelidir.</a:t>
            </a:r>
          </a:p>
          <a:p>
            <a:pPr algn="just">
              <a:buFont typeface="Wingdings" panose="05000000000000000000" pitchFamily="2" charset="2"/>
              <a:buChar char="ü"/>
              <a:defRPr/>
            </a:pPr>
            <a:endParaRPr lang="tr-TR" sz="2400" dirty="0" smtClean="0">
              <a:solidFill>
                <a:schemeClr val="tx1"/>
              </a:solidFill>
              <a:latin typeface="Comic Sans MS" panose="030F0702030302020204" pitchFamily="66" charset="0"/>
              <a:cs typeface="Arial" panose="020B0604020202020204" pitchFamily="34" charset="0"/>
            </a:endParaRPr>
          </a:p>
          <a:p>
            <a:pPr algn="jus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Acil durumlarla ilgili özel görevlendirilen çalışanların sorumlulukları işverenlerin konuya ilişkin yükümlülüğünü ortadan kaldırmaz.</a:t>
            </a:r>
          </a:p>
          <a:p>
            <a:pPr marL="0" indent="0" algn="just">
              <a:buFont typeface="Arial" panose="020B0604020202020204" pitchFamily="34" charset="0"/>
              <a:buNone/>
              <a:defRPr/>
            </a:pPr>
            <a:endParaRPr lang="tr-TR" sz="2400" dirty="0" smtClean="0">
              <a:solidFill>
                <a:schemeClr val="tx1"/>
              </a:solidFill>
              <a:latin typeface="Comic Sans MS" panose="030F0702030302020204" pitchFamily="66" charset="0"/>
              <a:cs typeface="Arial" panose="020B0604020202020204" pitchFamily="34" charset="0"/>
            </a:endParaRPr>
          </a:p>
        </p:txBody>
      </p:sp>
      <p:sp>
        <p:nvSpPr>
          <p:cNvPr id="14340" name="Slayt Numarası Yer Tutucusu 1"/>
          <p:cNvSpPr>
            <a:spLocks noGrp="1"/>
          </p:cNvSpPr>
          <p:nvPr>
            <p:ph type="sldNum" sz="quarter" idx="12"/>
          </p:nvPr>
        </p:nvSpPr>
        <p:spPr bwMode="auto">
          <a:noFill/>
          <a:ln>
            <a:miter lim="800000"/>
            <a:headEnd/>
            <a:tailEnd/>
          </a:ln>
        </p:spPr>
        <p:txBody>
          <a:bodyPr/>
          <a:lstStyle/>
          <a:p>
            <a:fld id="{A4158071-8265-42FD-A678-6954A3B45C1C}" type="slidenum">
              <a:rPr lang="tr-TR" altLang="tr-TR" smtClean="0"/>
              <a:pPr/>
              <a:t>10</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Unvan 1"/>
          <p:cNvSpPr>
            <a:spLocks noGrp="1"/>
          </p:cNvSpPr>
          <p:nvPr>
            <p:ph type="title"/>
          </p:nvPr>
        </p:nvSpPr>
        <p:spPr>
          <a:xfrm>
            <a:off x="683568" y="1628800"/>
            <a:ext cx="8001056" cy="658813"/>
          </a:xfrm>
          <a:ln>
            <a:noFill/>
          </a:ln>
        </p:spPr>
        <p:txBody>
          <a:bodyPr>
            <a:noAutofit/>
          </a:bodyPr>
          <a:lstStyle/>
          <a:p>
            <a:r>
              <a:rPr lang="tr-TR" sz="4400" dirty="0" smtClean="0">
                <a:solidFill>
                  <a:schemeClr val="tx1"/>
                </a:solidFill>
                <a:latin typeface="Comic Sans MS" panose="030F0702030302020204" pitchFamily="66" charset="0"/>
              </a:rPr>
              <a:t/>
            </a:r>
            <a:br>
              <a:rPr lang="tr-TR" sz="4400" dirty="0" smtClean="0">
                <a:solidFill>
                  <a:schemeClr val="tx1"/>
                </a:solidFill>
                <a:latin typeface="Comic Sans MS" panose="030F0702030302020204" pitchFamily="66" charset="0"/>
              </a:rPr>
            </a:br>
            <a:r>
              <a:rPr lang="tr-TR" sz="4400" b="1" dirty="0" smtClean="0">
                <a:solidFill>
                  <a:schemeClr val="tx1"/>
                </a:solidFill>
                <a:latin typeface="Comic Sans MS" panose="030F0702030302020204" pitchFamily="66" charset="0"/>
                <a:cs typeface="Arial" charset="0"/>
              </a:rPr>
              <a:t>Tatbikat</a:t>
            </a:r>
            <a:r>
              <a:rPr lang="tr-TR" sz="4400" dirty="0" smtClean="0">
                <a:solidFill>
                  <a:schemeClr val="tx1"/>
                </a:solidFill>
                <a:latin typeface="Comic Sans MS" panose="030F0702030302020204" pitchFamily="66" charset="0"/>
              </a:rPr>
              <a:t/>
            </a:r>
            <a:br>
              <a:rPr lang="tr-TR" sz="4400" dirty="0" smtClean="0">
                <a:solidFill>
                  <a:schemeClr val="tx1"/>
                </a:solidFill>
                <a:latin typeface="Comic Sans MS" panose="030F0702030302020204" pitchFamily="66" charset="0"/>
              </a:rPr>
            </a:br>
            <a:endParaRPr lang="tr-TR" sz="44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642910" y="1928813"/>
            <a:ext cx="8001056" cy="4572000"/>
          </a:xfrm>
          <a:ln>
            <a:noFill/>
          </a:ln>
        </p:spPr>
        <p:txBody>
          <a:bodyPr>
            <a:normAutofit fontScale="92500"/>
          </a:bodyPr>
          <a:lstStyle/>
          <a:p>
            <a:pPr algn="just">
              <a:lnSpc>
                <a:spcPct val="150000"/>
              </a:lnSpc>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Hazırlanan </a:t>
            </a:r>
            <a:r>
              <a:rPr lang="tr-TR" sz="2400" dirty="0">
                <a:solidFill>
                  <a:schemeClr val="tx1"/>
                </a:solidFill>
                <a:latin typeface="Comic Sans MS" panose="030F0702030302020204" pitchFamily="66" charset="0"/>
                <a:cs typeface="Arial" panose="020B0604020202020204" pitchFamily="34" charset="0"/>
              </a:rPr>
              <a:t>acil </a:t>
            </a:r>
            <a:r>
              <a:rPr lang="tr-TR" sz="2400" dirty="0" smtClean="0">
                <a:solidFill>
                  <a:schemeClr val="tx1"/>
                </a:solidFill>
                <a:latin typeface="Comic Sans MS" panose="030F0702030302020204" pitchFamily="66" charset="0"/>
                <a:cs typeface="Arial" panose="020B0604020202020204" pitchFamily="34" charset="0"/>
              </a:rPr>
              <a:t>durum planının </a:t>
            </a:r>
            <a:r>
              <a:rPr lang="tr-TR" sz="2400" dirty="0">
                <a:solidFill>
                  <a:schemeClr val="tx1"/>
                </a:solidFill>
                <a:latin typeface="Comic Sans MS" panose="030F0702030302020204" pitchFamily="66" charset="0"/>
                <a:cs typeface="Arial" panose="020B0604020202020204" pitchFamily="34" charset="0"/>
              </a:rPr>
              <a:t>uygulama adımlarının  düzenli olarak takip edilebilmesi ve uygulanabilirliğinden emin olmak için işyerlerinde </a:t>
            </a:r>
            <a:r>
              <a:rPr lang="tr-TR" sz="2400" b="1" dirty="0">
                <a:solidFill>
                  <a:schemeClr val="tx1"/>
                </a:solidFill>
                <a:latin typeface="Comic Sans MS" panose="030F0702030302020204" pitchFamily="66" charset="0"/>
                <a:cs typeface="Arial" panose="020B0604020202020204" pitchFamily="34" charset="0"/>
              </a:rPr>
              <a:t>yılda en az bir defa </a:t>
            </a:r>
            <a:r>
              <a:rPr lang="tr-TR" sz="2400" dirty="0">
                <a:solidFill>
                  <a:schemeClr val="tx1"/>
                </a:solidFill>
                <a:latin typeface="Comic Sans MS" panose="030F0702030302020204" pitchFamily="66" charset="0"/>
                <a:cs typeface="Arial" panose="020B0604020202020204" pitchFamily="34" charset="0"/>
              </a:rPr>
              <a:t>olmak üzere tatbikat yapılır, denetlenir ve gözden geçirilerek gerekli düzeltici ve önleyici faaliyetler yapılır. </a:t>
            </a:r>
            <a:endParaRPr lang="tr-TR" sz="2400" dirty="0" smtClean="0">
              <a:solidFill>
                <a:schemeClr val="tx1"/>
              </a:solidFill>
              <a:latin typeface="Comic Sans MS" panose="030F0702030302020204" pitchFamily="66" charset="0"/>
              <a:cs typeface="Arial" panose="020B0604020202020204" pitchFamily="34" charset="0"/>
            </a:endParaRPr>
          </a:p>
          <a:p>
            <a:pPr algn="just">
              <a:lnSpc>
                <a:spcPct val="150000"/>
              </a:lnSpc>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Gerçekleştirilen </a:t>
            </a:r>
            <a:r>
              <a:rPr lang="tr-TR" sz="2400" dirty="0">
                <a:solidFill>
                  <a:schemeClr val="tx1"/>
                </a:solidFill>
                <a:latin typeface="Comic Sans MS" panose="030F0702030302020204" pitchFamily="66" charset="0"/>
                <a:cs typeface="Arial" panose="020B0604020202020204" pitchFamily="34" charset="0"/>
              </a:rPr>
              <a:t>tatbikatın tarihi, görülen eksiklikler ve bu eksiklikler doğrultusunda yapılacak düzenlemeleri içeren tatbikat raporu hazırlanır</a:t>
            </a:r>
            <a:r>
              <a:rPr lang="tr-TR" sz="2400" dirty="0" smtClean="0">
                <a:solidFill>
                  <a:schemeClr val="tx1"/>
                </a:solidFill>
                <a:latin typeface="Comic Sans MS" panose="030F0702030302020204" pitchFamily="66" charset="0"/>
                <a:cs typeface="Arial" panose="020B0604020202020204" pitchFamily="34" charset="0"/>
              </a:rPr>
              <a:t>.</a:t>
            </a:r>
            <a:endParaRPr lang="tr-TR" sz="2400" dirty="0">
              <a:solidFill>
                <a:schemeClr val="tx1"/>
              </a:solidFill>
              <a:latin typeface="Comic Sans MS" panose="030F0702030302020204" pitchFamily="66" charset="0"/>
              <a:cs typeface="Arial" panose="020B0604020202020204" pitchFamily="34" charset="0"/>
            </a:endParaRPr>
          </a:p>
        </p:txBody>
      </p:sp>
      <p:sp>
        <p:nvSpPr>
          <p:cNvPr id="19460" name="Slayt Numarası Yer Tutucusu 1"/>
          <p:cNvSpPr>
            <a:spLocks noGrp="1"/>
          </p:cNvSpPr>
          <p:nvPr>
            <p:ph type="sldNum" sz="quarter" idx="12"/>
          </p:nvPr>
        </p:nvSpPr>
        <p:spPr bwMode="auto">
          <a:noFill/>
          <a:ln>
            <a:miter lim="800000"/>
            <a:headEnd/>
            <a:tailEnd/>
          </a:ln>
        </p:spPr>
        <p:txBody>
          <a:bodyPr/>
          <a:lstStyle/>
          <a:p>
            <a:fld id="{D6D0E020-28BC-4179-B05F-F1DDD0906D0F}" type="slidenum">
              <a:rPr lang="tr-TR" altLang="tr-TR" smtClean="0"/>
              <a:pPr/>
              <a:t>11</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1560" y="980728"/>
            <a:ext cx="8012140" cy="720725"/>
          </a:xfrm>
          <a:ln>
            <a:noFill/>
          </a:ln>
        </p:spPr>
        <p:txBody>
          <a:bodyPr>
            <a:normAutofit/>
          </a:bodyPr>
          <a:lstStyle/>
          <a:p>
            <a:pPr eaLnBrk="1" hangingPunct="1"/>
            <a:r>
              <a:rPr lang="tr-TR" altLang="tr-TR" sz="4400" b="1" dirty="0" smtClean="0">
                <a:solidFill>
                  <a:schemeClr val="tx1"/>
                </a:solidFill>
                <a:latin typeface="Comic Sans MS" panose="030F0702030302020204" pitchFamily="66" charset="0"/>
                <a:cs typeface="Arial" charset="0"/>
              </a:rPr>
              <a:t>Kaçış Yolu</a:t>
            </a:r>
          </a:p>
        </p:txBody>
      </p:sp>
      <p:sp>
        <p:nvSpPr>
          <p:cNvPr id="25603" name="Rectangle 3"/>
          <p:cNvSpPr>
            <a:spLocks noGrp="1" noChangeArrowheads="1"/>
          </p:cNvSpPr>
          <p:nvPr>
            <p:ph idx="1"/>
          </p:nvPr>
        </p:nvSpPr>
        <p:spPr>
          <a:xfrm>
            <a:off x="683568" y="1916832"/>
            <a:ext cx="4714908" cy="4357718"/>
          </a:xfrm>
          <a:ln>
            <a:noFill/>
          </a:ln>
        </p:spPr>
        <p:txBody>
          <a:bodyPr/>
          <a:lstStyle/>
          <a:p>
            <a:pPr marL="0" indent="0" algn="just" eaLnBrk="1" hangingPunct="1">
              <a:lnSpc>
                <a:spcPct val="150000"/>
              </a:lnSpc>
              <a:buFont typeface="Arial" charset="0"/>
              <a:buNone/>
            </a:pPr>
            <a:r>
              <a:rPr lang="tr-TR" altLang="tr-TR" sz="2400" dirty="0" smtClean="0">
                <a:solidFill>
                  <a:schemeClr val="tx1"/>
                </a:solidFill>
                <a:latin typeface="Comic Sans MS" panose="030F0702030302020204" pitchFamily="66" charset="0"/>
                <a:cs typeface="Arial" charset="0"/>
              </a:rPr>
              <a:t>Bir bina veya konstrüksiyonun herhangi bir noktasından güvenli bir alana kadar olan </a:t>
            </a:r>
            <a:r>
              <a:rPr lang="tr-TR" altLang="tr-TR" sz="2400" b="1" dirty="0" smtClean="0">
                <a:solidFill>
                  <a:schemeClr val="tx1"/>
                </a:solidFill>
                <a:latin typeface="Comic Sans MS" panose="030F0702030302020204" pitchFamily="66" charset="0"/>
                <a:cs typeface="Arial" charset="0"/>
              </a:rPr>
              <a:t>devamlı ve engellenmemiş</a:t>
            </a:r>
            <a:r>
              <a:rPr lang="tr-TR" altLang="tr-TR" sz="2400" dirty="0" smtClean="0">
                <a:solidFill>
                  <a:schemeClr val="tx1"/>
                </a:solidFill>
                <a:latin typeface="Comic Sans MS" panose="030F0702030302020204" pitchFamily="66" charset="0"/>
                <a:cs typeface="Arial" charset="0"/>
              </a:rPr>
              <a:t> çıkış yolunun tamamına kaçış yolu denir.</a:t>
            </a:r>
          </a:p>
        </p:txBody>
      </p:sp>
      <p:sp>
        <p:nvSpPr>
          <p:cNvPr id="25604" name="Slayt Numarası Yer Tutucusu 1"/>
          <p:cNvSpPr>
            <a:spLocks noGrp="1"/>
          </p:cNvSpPr>
          <p:nvPr>
            <p:ph type="sldNum" sz="quarter" idx="12"/>
          </p:nvPr>
        </p:nvSpPr>
        <p:spPr bwMode="auto">
          <a:noFill/>
          <a:ln>
            <a:miter lim="800000"/>
            <a:headEnd/>
            <a:tailEnd/>
          </a:ln>
        </p:spPr>
        <p:txBody>
          <a:bodyPr/>
          <a:lstStyle/>
          <a:p>
            <a:fld id="{5AD6E9F3-9857-435A-94EF-C210D26957DE}" type="slidenum">
              <a:rPr lang="tr-TR" altLang="tr-TR" smtClean="0"/>
              <a:pPr/>
              <a:t>12</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910" y="2060575"/>
            <a:ext cx="7961340" cy="4065588"/>
          </a:xfrm>
          <a:ln>
            <a:noFill/>
          </a:ln>
        </p:spPr>
        <p:txBody>
          <a:bodyPr/>
          <a:lstStyle/>
          <a:p>
            <a:pPr>
              <a:buFont typeface="Wingdings" panose="05000000000000000000" pitchFamily="2" charset="2"/>
              <a:buChar char="ü"/>
              <a:defRPr/>
            </a:pPr>
            <a:endParaRPr lang="tr-TR" sz="2400" dirty="0" smtClean="0">
              <a:solidFill>
                <a:schemeClr val="tx1"/>
              </a:solidFill>
              <a:latin typeface="Comic Sans MS" panose="030F0702030302020204" pitchFamily="66" charset="0"/>
              <a:cs typeface="Arial" panose="020B0604020202020204" pitchFamily="34" charset="0"/>
            </a:endParaRPr>
          </a:p>
          <a:p>
            <a:pPr algn="jus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Acil </a:t>
            </a:r>
            <a:r>
              <a:rPr lang="tr-TR" sz="2400" dirty="0">
                <a:solidFill>
                  <a:schemeClr val="tx1"/>
                </a:solidFill>
                <a:latin typeface="Comic Sans MS" panose="030F0702030302020204" pitchFamily="66" charset="0"/>
                <a:cs typeface="Arial" panose="020B0604020202020204" pitchFamily="34" charset="0"/>
              </a:rPr>
              <a:t>durum planında belirtilen hususlar dahilinde alınan önleyici ve sınırlandırıcı tedbirlere </a:t>
            </a:r>
            <a:r>
              <a:rPr lang="tr-TR" sz="2400" dirty="0" smtClean="0">
                <a:solidFill>
                  <a:schemeClr val="tx1"/>
                </a:solidFill>
                <a:latin typeface="Comic Sans MS" panose="030F0702030302020204" pitchFamily="66" charset="0"/>
                <a:cs typeface="Arial" panose="020B0604020202020204" pitchFamily="34" charset="0"/>
              </a:rPr>
              <a:t>uymalı,</a:t>
            </a:r>
          </a:p>
          <a:p>
            <a:pPr algn="just">
              <a:buFont typeface="Wingdings" panose="05000000000000000000" pitchFamily="2" charset="2"/>
              <a:buChar char="ü"/>
              <a:defRPr/>
            </a:pPr>
            <a:endParaRPr lang="tr-TR" sz="2400" dirty="0" smtClean="0">
              <a:solidFill>
                <a:schemeClr val="tx1"/>
              </a:solidFill>
              <a:latin typeface="Comic Sans MS" panose="030F0702030302020204" pitchFamily="66" charset="0"/>
              <a:cs typeface="Arial" panose="020B0604020202020204" pitchFamily="34" charset="0"/>
            </a:endParaRPr>
          </a:p>
          <a:p>
            <a:pPr algn="jus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İşyerindeki makine, cihaz, araç, gereç, tesis ve binalarda kendileri ve diğer kişilerin sağlık ve güvenliğini tehlikeye düşürecek acil durum ile karşılaştıklarında; hemen  en yakın amirine, acil durumla ilgili görevlendirilen sorumluya veya çalışan temsilcisine haber vermeli,</a:t>
            </a:r>
          </a:p>
          <a:p>
            <a:pPr marL="0" indent="0">
              <a:buFont typeface="Arial" panose="020B0604020202020204" pitchFamily="34" charset="0"/>
              <a:buNone/>
              <a:defRPr/>
            </a:pPr>
            <a:endParaRPr lang="tr-TR" sz="2400" dirty="0">
              <a:solidFill>
                <a:schemeClr val="tx1"/>
              </a:solidFill>
              <a:latin typeface="Comic Sans MS" panose="030F0702030302020204" pitchFamily="66" charset="0"/>
              <a:cs typeface="Arial" panose="020B0604020202020204" pitchFamily="34" charset="0"/>
            </a:endParaRPr>
          </a:p>
          <a:p>
            <a:pPr marL="0" indent="0">
              <a:buFont typeface="Arial" panose="020B0604020202020204" pitchFamily="34" charset="0"/>
              <a:buNone/>
              <a:defRPr/>
            </a:pPr>
            <a:endParaRPr lang="tr-TR" sz="2400" dirty="0">
              <a:solidFill>
                <a:schemeClr val="tx1"/>
              </a:solidFill>
              <a:latin typeface="Comic Sans MS" panose="030F0702030302020204" pitchFamily="66" charset="0"/>
            </a:endParaRPr>
          </a:p>
          <a:p>
            <a:pPr>
              <a:buFont typeface="Arial" panose="020B0604020202020204" pitchFamily="34" charset="0"/>
              <a:buChar char="•"/>
              <a:defRPr/>
            </a:pPr>
            <a:endParaRPr lang="tr-TR" sz="2400" dirty="0">
              <a:solidFill>
                <a:schemeClr val="tx1"/>
              </a:solidFill>
              <a:latin typeface="Comic Sans MS" panose="030F0702030302020204" pitchFamily="66" charset="0"/>
            </a:endParaRPr>
          </a:p>
        </p:txBody>
      </p:sp>
      <p:sp>
        <p:nvSpPr>
          <p:cNvPr id="15364" name="Slayt Numarası Yer Tutucusu 1"/>
          <p:cNvSpPr>
            <a:spLocks noGrp="1"/>
          </p:cNvSpPr>
          <p:nvPr>
            <p:ph type="sldNum" sz="quarter" idx="12"/>
          </p:nvPr>
        </p:nvSpPr>
        <p:spPr bwMode="auto">
          <a:noFill/>
          <a:ln>
            <a:miter lim="800000"/>
            <a:headEnd/>
            <a:tailEnd/>
          </a:ln>
        </p:spPr>
        <p:txBody>
          <a:bodyPr/>
          <a:lstStyle/>
          <a:p>
            <a:fld id="{96ED14FF-A5F7-43FF-AFA1-1D4B196F627D}" type="slidenum">
              <a:rPr lang="tr-TR" altLang="tr-TR" smtClean="0"/>
              <a:pPr/>
              <a:t>13</a:t>
            </a:fld>
            <a:endParaRPr lang="tr-TR" altLang="tr-TR" smtClean="0"/>
          </a:p>
        </p:txBody>
      </p:sp>
      <p:sp>
        <p:nvSpPr>
          <p:cNvPr id="15363" name="Unvan 1"/>
          <p:cNvSpPr txBox="1">
            <a:spLocks/>
          </p:cNvSpPr>
          <p:nvPr/>
        </p:nvSpPr>
        <p:spPr bwMode="auto">
          <a:xfrm>
            <a:off x="611560" y="980728"/>
            <a:ext cx="7961340" cy="777875"/>
          </a:xfrm>
          <a:prstGeom prst="rect">
            <a:avLst/>
          </a:prstGeom>
          <a:noFill/>
          <a:ln w="9525">
            <a:noFill/>
            <a:miter lim="800000"/>
            <a:headEnd/>
            <a:tailEnd/>
          </a:ln>
        </p:spPr>
        <p:txBody>
          <a:bodyPr anchor="ctr"/>
          <a:lstStyle/>
          <a:p>
            <a:pPr algn="ctr"/>
            <a:r>
              <a:rPr lang="tr-TR" sz="4400" b="1" dirty="0">
                <a:latin typeface="Calibri" pitchFamily="34" charset="0"/>
              </a:rPr>
              <a:t/>
            </a:r>
            <a:br>
              <a:rPr lang="tr-TR" sz="4400" b="1" dirty="0">
                <a:latin typeface="Calibri" pitchFamily="34" charset="0"/>
              </a:rPr>
            </a:br>
            <a:r>
              <a:rPr lang="tr-TR" sz="3600" b="1" dirty="0"/>
              <a:t>Çalışanın Yükümlülükleri </a:t>
            </a:r>
            <a:r>
              <a:rPr lang="tr-TR" sz="4400" dirty="0">
                <a:latin typeface="Calibri" pitchFamily="34" charset="0"/>
              </a:rPr>
              <a:t/>
            </a:r>
            <a:br>
              <a:rPr lang="tr-TR" sz="4400" dirty="0">
                <a:latin typeface="Calibri" pitchFamily="34" charset="0"/>
              </a:rPr>
            </a:br>
            <a:endParaRPr lang="tr-TR" sz="44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Unvan 1"/>
          <p:cNvSpPr>
            <a:spLocks noGrp="1"/>
          </p:cNvSpPr>
          <p:nvPr>
            <p:ph type="title"/>
          </p:nvPr>
        </p:nvSpPr>
        <p:spPr>
          <a:xfrm>
            <a:off x="683568" y="980728"/>
            <a:ext cx="8032778" cy="744538"/>
          </a:xfrm>
          <a:ln>
            <a:noFill/>
          </a:ln>
        </p:spPr>
        <p:txBody>
          <a:bodyPr>
            <a:normAutofit/>
          </a:bodyPr>
          <a:lstStyle/>
          <a:p>
            <a:r>
              <a:rPr lang="tr-TR" sz="3200" b="1" dirty="0" smtClean="0">
                <a:solidFill>
                  <a:schemeClr val="tx1"/>
                </a:solidFill>
                <a:latin typeface="Comic Sans MS" panose="030F0702030302020204" pitchFamily="66" charset="0"/>
                <a:cs typeface="Arial" charset="0"/>
              </a:rPr>
              <a:t>Çalışanın Yükümlülükleri </a:t>
            </a:r>
            <a:endParaRPr lang="tr-TR" sz="32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611560" y="1988840"/>
            <a:ext cx="8043890" cy="3776662"/>
          </a:xfrm>
          <a:ln>
            <a:noFill/>
          </a:ln>
        </p:spPr>
        <p:txBody>
          <a:bodyPr/>
          <a:lstStyle/>
          <a:p>
            <a:pPr marL="0" indent="0">
              <a:buFont typeface="Arial" panose="020B0604020202020204" pitchFamily="34" charset="0"/>
              <a:buNone/>
              <a:defRPr/>
            </a:pPr>
            <a:endParaRPr lang="tr-TR" sz="2400" dirty="0">
              <a:solidFill>
                <a:schemeClr val="tx1"/>
              </a:solidFill>
              <a:latin typeface="Comic Sans MS" panose="030F0702030302020204" pitchFamily="66" charset="0"/>
              <a:cs typeface="Arial" pitchFamily="34" charset="0"/>
            </a:endParaRPr>
          </a:p>
          <a:p>
            <a:pPr algn="jus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Acil durumun giderilmesi için işveren ile işyeri dışındaki ilgili kuruluşlardan olay yerine intikal eden ekiplerin talimatlarına uymalı,</a:t>
            </a:r>
          </a:p>
          <a:p>
            <a:pPr algn="just">
              <a:buFont typeface="Wingdings" panose="05000000000000000000" pitchFamily="2" charset="2"/>
              <a:buChar char="ü"/>
              <a:defRPr/>
            </a:pPr>
            <a:endParaRPr lang="tr-TR" sz="2400" dirty="0" smtClean="0">
              <a:solidFill>
                <a:schemeClr val="tx1"/>
              </a:solidFill>
              <a:latin typeface="Comic Sans MS" panose="030F0702030302020204" pitchFamily="66" charset="0"/>
              <a:cs typeface="Arial" panose="020B0604020202020204" pitchFamily="34" charset="0"/>
            </a:endParaRPr>
          </a:p>
          <a:p>
            <a:pPr algn="jus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Acil </a:t>
            </a:r>
            <a:r>
              <a:rPr lang="tr-TR" sz="2400" dirty="0">
                <a:solidFill>
                  <a:schemeClr val="tx1"/>
                </a:solidFill>
                <a:latin typeface="Comic Sans MS" panose="030F0702030302020204" pitchFamily="66" charset="0"/>
                <a:cs typeface="Arial" panose="020B0604020202020204" pitchFamily="34" charset="0"/>
              </a:rPr>
              <a:t>durumlar sırasında kendisinin ve çalışma arkadaşlarının hayatını tehlikeye düşürmeyecek şekilde </a:t>
            </a:r>
            <a:r>
              <a:rPr lang="tr-TR" sz="2400" dirty="0" smtClean="0">
                <a:solidFill>
                  <a:schemeClr val="tx1"/>
                </a:solidFill>
                <a:latin typeface="Comic Sans MS" panose="030F0702030302020204" pitchFamily="66" charset="0"/>
                <a:cs typeface="Arial" panose="020B0604020202020204" pitchFamily="34" charset="0"/>
              </a:rPr>
              <a:t>davranmalı,</a:t>
            </a:r>
            <a:endParaRPr lang="tr-TR" sz="2400" dirty="0">
              <a:solidFill>
                <a:schemeClr val="tx1"/>
              </a:solidFill>
              <a:latin typeface="Comic Sans MS" panose="030F0702030302020204" pitchFamily="66" charset="0"/>
              <a:cs typeface="Arial" panose="020B0604020202020204" pitchFamily="34" charset="0"/>
            </a:endParaRPr>
          </a:p>
          <a:p>
            <a:pPr marL="0" indent="0">
              <a:buFont typeface="Arial" panose="020B0604020202020204" pitchFamily="34" charset="0"/>
              <a:buNone/>
              <a:defRPr/>
            </a:pPr>
            <a:endParaRPr lang="tr-TR" sz="2400" dirty="0">
              <a:solidFill>
                <a:schemeClr val="tx1"/>
              </a:solidFill>
              <a:latin typeface="Comic Sans MS" panose="030F0702030302020204" pitchFamily="66" charset="0"/>
            </a:endParaRPr>
          </a:p>
        </p:txBody>
      </p:sp>
      <p:sp>
        <p:nvSpPr>
          <p:cNvPr id="17412" name="Slayt Numarası Yer Tutucusu 1"/>
          <p:cNvSpPr>
            <a:spLocks noGrp="1"/>
          </p:cNvSpPr>
          <p:nvPr>
            <p:ph type="sldNum" sz="quarter" idx="12"/>
          </p:nvPr>
        </p:nvSpPr>
        <p:spPr bwMode="auto">
          <a:noFill/>
          <a:ln>
            <a:miter lim="800000"/>
            <a:headEnd/>
            <a:tailEnd/>
          </a:ln>
        </p:spPr>
        <p:txBody>
          <a:bodyPr/>
          <a:lstStyle/>
          <a:p>
            <a:fld id="{76AE766C-3B64-4EDA-B718-7453220D24CE}" type="slidenum">
              <a:rPr lang="tr-TR" altLang="tr-TR" smtClean="0"/>
              <a:pPr/>
              <a:t>14</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Unvan 1"/>
          <p:cNvSpPr>
            <a:spLocks noGrp="1"/>
          </p:cNvSpPr>
          <p:nvPr>
            <p:ph type="title"/>
          </p:nvPr>
        </p:nvSpPr>
        <p:spPr>
          <a:xfrm>
            <a:off x="611560" y="980728"/>
            <a:ext cx="8001056" cy="744537"/>
          </a:xfrm>
          <a:ln>
            <a:noFill/>
          </a:ln>
        </p:spPr>
        <p:txBody>
          <a:bodyPr/>
          <a:lstStyle/>
          <a:p>
            <a:pPr algn="ctr"/>
            <a:r>
              <a:rPr lang="tr-TR" sz="2400" b="1" dirty="0" smtClean="0">
                <a:solidFill>
                  <a:schemeClr val="tx1"/>
                </a:solidFill>
                <a:latin typeface="Comic Sans MS" panose="030F0702030302020204" pitchFamily="66" charset="0"/>
                <a:cs typeface="Arial" charset="0"/>
              </a:rPr>
              <a:t>ÇALIŞANIN YÜKÜMLÜLÜKLERİ </a:t>
            </a:r>
            <a:endParaRPr lang="tr-TR" sz="2400" dirty="0" smtClean="0">
              <a:solidFill>
                <a:schemeClr val="tx1"/>
              </a:solidFill>
              <a:latin typeface="Comic Sans MS" panose="030F0702030302020204" pitchFamily="66" charset="0"/>
            </a:endParaRPr>
          </a:p>
        </p:txBody>
      </p:sp>
      <p:sp>
        <p:nvSpPr>
          <p:cNvPr id="18434" name="İçerik Yer Tutucusu 2"/>
          <p:cNvSpPr>
            <a:spLocks noGrp="1"/>
          </p:cNvSpPr>
          <p:nvPr>
            <p:ph idx="1"/>
          </p:nvPr>
        </p:nvSpPr>
        <p:spPr>
          <a:xfrm>
            <a:off x="539552" y="1772816"/>
            <a:ext cx="8001056" cy="3921125"/>
          </a:xfrm>
          <a:ln>
            <a:noFill/>
          </a:ln>
        </p:spPr>
        <p:txBody>
          <a:bodyPr>
            <a:noAutofit/>
          </a:bodyPr>
          <a:lstStyle/>
          <a:p>
            <a:pPr marL="0" algn="just">
              <a:lnSpc>
                <a:spcPct val="150000"/>
              </a:lnSpc>
              <a:buFont typeface="Wingdings" pitchFamily="2" charset="2"/>
              <a:buChar char="ü"/>
            </a:pPr>
            <a:r>
              <a:rPr lang="tr-TR" sz="2200" dirty="0">
                <a:solidFill>
                  <a:schemeClr val="tx1"/>
                </a:solidFill>
                <a:latin typeface="Comic Sans MS" panose="030F0702030302020204" pitchFamily="66" charset="0"/>
                <a:cs typeface="Arial" charset="0"/>
              </a:rPr>
              <a:t>İşveren, çalışanların kendileri veya diğer kişilerin güvenliği için ciddi ve yakın bir tehlike ile karşılaştıkları ve amirine hemen haber veremedikleri durumlarda; istenmeyen sonuçların önlenmesi için bilgileri ve mevcut teknik donanımları çerçevesinde müdahale edebilmelerine imkân sağlar. </a:t>
            </a:r>
            <a:endParaRPr lang="tr-TR" sz="2200" dirty="0" smtClean="0">
              <a:solidFill>
                <a:schemeClr val="tx1"/>
              </a:solidFill>
              <a:latin typeface="Comic Sans MS" panose="030F0702030302020204" pitchFamily="66" charset="0"/>
              <a:cs typeface="Arial" charset="0"/>
            </a:endParaRPr>
          </a:p>
          <a:p>
            <a:pPr marL="0" algn="just">
              <a:lnSpc>
                <a:spcPct val="150000"/>
              </a:lnSpc>
              <a:buFont typeface="Wingdings" pitchFamily="2" charset="2"/>
              <a:buChar char="ü"/>
            </a:pPr>
            <a:r>
              <a:rPr lang="tr-TR" sz="2200" dirty="0" smtClean="0">
                <a:solidFill>
                  <a:schemeClr val="tx1"/>
                </a:solidFill>
                <a:latin typeface="Comic Sans MS" panose="030F0702030302020204" pitchFamily="66" charset="0"/>
                <a:cs typeface="Arial" charset="0"/>
              </a:rPr>
              <a:t>Böyle bir durumda çalışanlar, ihmal veya dikkatsiz davranışları olmadıkça yaptıkları müdahaleden dolayı sorumlu tutulamaz.</a:t>
            </a:r>
          </a:p>
        </p:txBody>
      </p:sp>
      <p:sp>
        <p:nvSpPr>
          <p:cNvPr id="18436" name="Slayt Numarası Yer Tutucusu 1"/>
          <p:cNvSpPr>
            <a:spLocks noGrp="1"/>
          </p:cNvSpPr>
          <p:nvPr>
            <p:ph type="sldNum" sz="quarter" idx="12"/>
          </p:nvPr>
        </p:nvSpPr>
        <p:spPr bwMode="auto">
          <a:noFill/>
          <a:ln>
            <a:miter lim="800000"/>
            <a:headEnd/>
            <a:tailEnd/>
          </a:ln>
        </p:spPr>
        <p:txBody>
          <a:bodyPr/>
          <a:lstStyle/>
          <a:p>
            <a:fld id="{2FE0E42B-B7A7-4124-8757-4A061D5965F8}" type="slidenum">
              <a:rPr lang="tr-TR" altLang="tr-TR" smtClean="0"/>
              <a:pPr/>
              <a:t>15</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Unvan 1"/>
          <p:cNvSpPr>
            <a:spLocks noGrp="1"/>
          </p:cNvSpPr>
          <p:nvPr>
            <p:ph type="title"/>
          </p:nvPr>
        </p:nvSpPr>
        <p:spPr>
          <a:xfrm>
            <a:off x="683568" y="620688"/>
            <a:ext cx="8001057" cy="1152525"/>
          </a:xfrm>
          <a:ln>
            <a:noFill/>
          </a:ln>
        </p:spPr>
        <p:txBody>
          <a:bodyPr>
            <a:normAutofit/>
          </a:bodyPr>
          <a:lstStyle/>
          <a:p>
            <a:r>
              <a:rPr lang="tr-TR" sz="2400" b="1" dirty="0" smtClean="0">
                <a:solidFill>
                  <a:schemeClr val="tx1"/>
                </a:solidFill>
                <a:latin typeface="Comic Sans MS" panose="030F0702030302020204" pitchFamily="66" charset="0"/>
                <a:cs typeface="Arial" charset="0"/>
              </a:rPr>
              <a:t/>
            </a:r>
            <a:br>
              <a:rPr lang="tr-TR" sz="2400" b="1" dirty="0" smtClean="0">
                <a:solidFill>
                  <a:schemeClr val="tx1"/>
                </a:solidFill>
                <a:latin typeface="Comic Sans MS" panose="030F0702030302020204" pitchFamily="66" charset="0"/>
                <a:cs typeface="Arial" charset="0"/>
              </a:rPr>
            </a:br>
            <a:r>
              <a:rPr lang="tr-TR" sz="2400" b="1" dirty="0" smtClean="0">
                <a:solidFill>
                  <a:schemeClr val="tx1"/>
                </a:solidFill>
                <a:latin typeface="Comic Sans MS" panose="030F0702030302020204" pitchFamily="66" charset="0"/>
                <a:cs typeface="Arial" charset="0"/>
              </a:rPr>
              <a:t>Acil Durum Müdahale ve Tahliye Yöntemleri </a:t>
            </a:r>
            <a:r>
              <a:rPr lang="tr-TR" sz="2400" dirty="0" smtClean="0">
                <a:solidFill>
                  <a:schemeClr val="tx1"/>
                </a:solidFill>
                <a:latin typeface="Comic Sans MS" panose="030F0702030302020204" pitchFamily="66" charset="0"/>
              </a:rPr>
              <a:t/>
            </a:r>
            <a:br>
              <a:rPr lang="tr-TR" sz="2400" dirty="0" smtClean="0">
                <a:solidFill>
                  <a:schemeClr val="tx1"/>
                </a:solidFill>
                <a:latin typeface="Comic Sans MS" panose="030F0702030302020204" pitchFamily="66" charset="0"/>
              </a:rPr>
            </a:br>
            <a:endParaRPr lang="tr-TR" sz="2400" dirty="0" smtClean="0">
              <a:solidFill>
                <a:schemeClr val="tx1"/>
              </a:solidFill>
              <a:latin typeface="Comic Sans MS" panose="030F0702030302020204" pitchFamily="66" charset="0"/>
            </a:endParaRPr>
          </a:p>
        </p:txBody>
      </p:sp>
      <p:sp>
        <p:nvSpPr>
          <p:cNvPr id="20483" name="İçerik Yer Tutucusu 2"/>
          <p:cNvSpPr>
            <a:spLocks noGrp="1"/>
          </p:cNvSpPr>
          <p:nvPr>
            <p:ph idx="1"/>
          </p:nvPr>
        </p:nvSpPr>
        <p:spPr>
          <a:xfrm>
            <a:off x="539552" y="1916832"/>
            <a:ext cx="8001056" cy="4143375"/>
          </a:xfrm>
          <a:ln>
            <a:noFill/>
          </a:ln>
        </p:spPr>
        <p:txBody>
          <a:bodyPr/>
          <a:lstStyle/>
          <a:p>
            <a:pPr algn="just">
              <a:buFont typeface="Wingdings" pitchFamily="2" charset="2"/>
              <a:buChar char="ü"/>
            </a:pPr>
            <a:endParaRPr lang="tr-TR" sz="2400" dirty="0" smtClean="0">
              <a:solidFill>
                <a:schemeClr val="tx1"/>
              </a:solidFill>
              <a:latin typeface="Comic Sans MS" panose="030F0702030302020204" pitchFamily="66" charset="0"/>
              <a:cs typeface="Arial" charset="0"/>
            </a:endParaRPr>
          </a:p>
          <a:p>
            <a:pPr algn="just">
              <a:buFont typeface="Wingdings" pitchFamily="2" charset="2"/>
              <a:buChar char="ü"/>
            </a:pPr>
            <a:r>
              <a:rPr lang="tr-TR" sz="2400" dirty="0" smtClean="0">
                <a:solidFill>
                  <a:schemeClr val="tx1"/>
                </a:solidFill>
                <a:latin typeface="Comic Sans MS" panose="030F0702030302020204" pitchFamily="66" charset="0"/>
                <a:cs typeface="Arial" charset="0"/>
              </a:rPr>
              <a:t>İşverence acil durumların meydana gelmesi halinde uyarı verme, arama, kurtarma, tahliye, haberleşme, ilk yardım ve yangınla mücadele gibi uygulanması gereken acil durum müdahale yöntemleri belirlenmeli ve yazılı hale getirilmeli,</a:t>
            </a:r>
          </a:p>
          <a:p>
            <a:pPr algn="just">
              <a:buFont typeface="Wingdings" pitchFamily="2" charset="2"/>
              <a:buChar char="ü"/>
            </a:pPr>
            <a:endParaRPr lang="tr-TR" sz="2400" dirty="0" smtClean="0">
              <a:solidFill>
                <a:schemeClr val="tx1"/>
              </a:solidFill>
              <a:latin typeface="Comic Sans MS" panose="030F0702030302020204" pitchFamily="66" charset="0"/>
              <a:cs typeface="Arial" charset="0"/>
            </a:endParaRPr>
          </a:p>
          <a:p>
            <a:pPr algn="just">
              <a:buFont typeface="Wingdings" pitchFamily="2" charset="2"/>
              <a:buChar char="ü"/>
            </a:pPr>
            <a:r>
              <a:rPr lang="tr-TR" sz="2400" dirty="0" smtClean="0">
                <a:solidFill>
                  <a:schemeClr val="tx1"/>
                </a:solidFill>
                <a:latin typeface="Comic Sans MS" panose="030F0702030302020204" pitchFamily="66" charset="0"/>
                <a:cs typeface="Arial" charset="0"/>
              </a:rPr>
              <a:t>Tahliye sonrası, işyeri dahilinde kalmış olabilecek çalışanların belirlenmesi için sayım da dahil olmak üzere gerekli kontroller yapılmalı,</a:t>
            </a:r>
          </a:p>
          <a:p>
            <a:pPr>
              <a:buFont typeface="Wingdings" pitchFamily="2" charset="2"/>
              <a:buChar char="ü"/>
            </a:pPr>
            <a:endParaRPr lang="tr-TR" sz="2400" dirty="0" smtClean="0">
              <a:solidFill>
                <a:schemeClr val="tx1"/>
              </a:solidFill>
              <a:latin typeface="Comic Sans MS" panose="030F0702030302020204" pitchFamily="66" charset="0"/>
            </a:endParaRPr>
          </a:p>
          <a:p>
            <a:pPr>
              <a:buFont typeface="Wingdings" pitchFamily="2" charset="2"/>
              <a:buChar char="ü"/>
            </a:pPr>
            <a:endParaRPr lang="tr-TR" sz="2400" dirty="0" smtClean="0">
              <a:solidFill>
                <a:schemeClr val="tx1"/>
              </a:solidFill>
              <a:latin typeface="Comic Sans MS" panose="030F0702030302020204" pitchFamily="66" charset="0"/>
            </a:endParaRPr>
          </a:p>
          <a:p>
            <a:endParaRPr lang="tr-TR" sz="2400" dirty="0" smtClean="0">
              <a:solidFill>
                <a:schemeClr val="tx1"/>
              </a:solidFill>
              <a:latin typeface="Comic Sans MS" panose="030F0702030302020204" pitchFamily="66" charset="0"/>
            </a:endParaRPr>
          </a:p>
        </p:txBody>
      </p:sp>
      <p:sp>
        <p:nvSpPr>
          <p:cNvPr id="20484" name="Slayt Numarası Yer Tutucusu 1"/>
          <p:cNvSpPr>
            <a:spLocks noGrp="1"/>
          </p:cNvSpPr>
          <p:nvPr>
            <p:ph type="sldNum" sz="quarter" idx="12"/>
          </p:nvPr>
        </p:nvSpPr>
        <p:spPr bwMode="auto">
          <a:noFill/>
          <a:ln>
            <a:miter lim="800000"/>
            <a:headEnd/>
            <a:tailEnd/>
          </a:ln>
        </p:spPr>
        <p:txBody>
          <a:bodyPr/>
          <a:lstStyle/>
          <a:p>
            <a:fld id="{D83BEB1F-0ABB-4AA5-801B-3383A090B78E}" type="slidenum">
              <a:rPr lang="tr-TR" altLang="tr-TR" smtClean="0"/>
              <a:pPr/>
              <a:t>16</a:t>
            </a:fld>
            <a:endParaRPr lang="tr-TR" altLang="tr-TR"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İçerik Yer Tutucusu 2"/>
          <p:cNvSpPr>
            <a:spLocks noGrp="1"/>
          </p:cNvSpPr>
          <p:nvPr>
            <p:ph idx="1"/>
          </p:nvPr>
        </p:nvSpPr>
        <p:spPr>
          <a:xfrm>
            <a:off x="611560" y="2132856"/>
            <a:ext cx="8001056" cy="3863975"/>
          </a:xfrm>
          <a:ln>
            <a:noFill/>
          </a:ln>
        </p:spPr>
        <p:txBody>
          <a:bodyPr>
            <a:normAutofit/>
          </a:bodyPr>
          <a:lstStyle/>
          <a:p>
            <a:pPr marL="358775" algn="just">
              <a:lnSpc>
                <a:spcPct val="150000"/>
              </a:lnSpc>
              <a:buFont typeface="Wingdings" charset="2"/>
              <a:buChar char="ü"/>
            </a:pPr>
            <a:r>
              <a:rPr lang="tr-TR" sz="2400" dirty="0" smtClean="0">
                <a:solidFill>
                  <a:schemeClr val="tx1"/>
                </a:solidFill>
                <a:latin typeface="Comic Sans MS" panose="030F0702030302020204" pitchFamily="66" charset="0"/>
                <a:cs typeface="Arial" charset="0"/>
              </a:rPr>
              <a:t>İşveren, işyerinde acil durumların meydana gelmesi halinde çalışanların bu durumun olumsuz etkilerinden korunması için bulundukları yerden güvenli bir yere gidebilmeleri amacıyla izlenebilecek uygun tahliye düzenlemeleri acil durum planında belirlemeli ve çalışanlara önceden gerekli talimatları vermeli,</a:t>
            </a:r>
          </a:p>
          <a:p>
            <a:pPr marL="0">
              <a:lnSpc>
                <a:spcPct val="150000"/>
              </a:lnSpc>
            </a:pPr>
            <a:endParaRPr lang="tr-TR" sz="2400" dirty="0" smtClean="0">
              <a:solidFill>
                <a:schemeClr val="tx1"/>
              </a:solidFill>
              <a:latin typeface="Comic Sans MS" panose="030F0702030302020204" pitchFamily="66" charset="0"/>
            </a:endParaRPr>
          </a:p>
        </p:txBody>
      </p:sp>
      <p:sp>
        <p:nvSpPr>
          <p:cNvPr id="21508" name="Slayt Numarası Yer Tutucusu 1"/>
          <p:cNvSpPr>
            <a:spLocks noGrp="1"/>
          </p:cNvSpPr>
          <p:nvPr>
            <p:ph type="sldNum" sz="quarter" idx="12"/>
          </p:nvPr>
        </p:nvSpPr>
        <p:spPr bwMode="auto">
          <a:noFill/>
          <a:ln>
            <a:miter lim="800000"/>
            <a:headEnd/>
            <a:tailEnd/>
          </a:ln>
        </p:spPr>
        <p:txBody>
          <a:bodyPr/>
          <a:lstStyle/>
          <a:p>
            <a:fld id="{69CE458E-7445-4171-904F-5BFED110CE06}" type="slidenum">
              <a:rPr lang="tr-TR" altLang="tr-TR" smtClean="0"/>
              <a:pPr/>
              <a:t>17</a:t>
            </a:fld>
            <a:endParaRPr lang="tr-TR" altLang="tr-TR" smtClean="0"/>
          </a:p>
        </p:txBody>
      </p:sp>
      <p:sp>
        <p:nvSpPr>
          <p:cNvPr id="21507" name="Unvan 1"/>
          <p:cNvSpPr txBox="1">
            <a:spLocks/>
          </p:cNvSpPr>
          <p:nvPr/>
        </p:nvSpPr>
        <p:spPr bwMode="auto">
          <a:xfrm>
            <a:off x="656558" y="479307"/>
            <a:ext cx="8001056" cy="1223962"/>
          </a:xfrm>
          <a:prstGeom prst="rect">
            <a:avLst/>
          </a:prstGeom>
          <a:noFill/>
          <a:ln w="9525">
            <a:noFill/>
            <a:miter lim="800000"/>
            <a:headEnd/>
            <a:tailEnd/>
          </a:ln>
        </p:spPr>
        <p:txBody>
          <a:bodyPr anchor="ctr"/>
          <a:lstStyle/>
          <a:p>
            <a:pPr algn="ctr"/>
            <a:r>
              <a:rPr lang="tr-TR" sz="3600" b="1" dirty="0"/>
              <a:t/>
            </a:r>
            <a:br>
              <a:rPr lang="tr-TR" sz="3600" b="1" dirty="0"/>
            </a:br>
            <a:r>
              <a:rPr lang="tr-TR" sz="3600" b="1" dirty="0"/>
              <a:t>Acil Durum Müdahale </a:t>
            </a:r>
            <a:r>
              <a:rPr lang="tr-TR" sz="3600" b="1" dirty="0" smtClean="0"/>
              <a:t>ve </a:t>
            </a:r>
            <a:r>
              <a:rPr lang="tr-TR" sz="3600" b="1" dirty="0"/>
              <a:t>Tahliye Yöntemleri </a:t>
            </a:r>
            <a:r>
              <a:rPr lang="tr-TR" sz="4400" dirty="0">
                <a:latin typeface="Calibri" pitchFamily="34" charset="0"/>
              </a:rPr>
              <a:t/>
            </a:r>
            <a:br>
              <a:rPr lang="tr-TR" sz="4400" dirty="0">
                <a:latin typeface="Calibri" pitchFamily="34" charset="0"/>
              </a:rPr>
            </a:br>
            <a:endParaRPr lang="tr-TR" sz="44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çerik Yer Tutucusu 2"/>
          <p:cNvSpPr>
            <a:spLocks noGrp="1"/>
          </p:cNvSpPr>
          <p:nvPr>
            <p:ph idx="1"/>
          </p:nvPr>
        </p:nvSpPr>
        <p:spPr>
          <a:xfrm>
            <a:off x="683568" y="1844824"/>
            <a:ext cx="8001057" cy="3562350"/>
          </a:xfrm>
          <a:ln>
            <a:noFill/>
          </a:ln>
        </p:spPr>
        <p:txBody>
          <a:bodyPr>
            <a:noAutofit/>
          </a:bodyPr>
          <a:lstStyle/>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İşyerlerinde yaşlı, engelli, gebe veya kreş var ise çocukların tahliyesi esnasında refakat edilmesi için gerekli tedbirleri almalı,</a:t>
            </a:r>
          </a:p>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Acil durum müdahale ve tahliye yöntemleri oluşturulurken çalışanlar dışında müşteri, ziyaretçi gibi işyerinde bulunması muhtemel diğer kişileri de göz önünde bulundurmalıdır.</a:t>
            </a:r>
          </a:p>
        </p:txBody>
      </p:sp>
      <p:sp>
        <p:nvSpPr>
          <p:cNvPr id="22532" name="Slayt Numarası Yer Tutucusu 1"/>
          <p:cNvSpPr>
            <a:spLocks noGrp="1"/>
          </p:cNvSpPr>
          <p:nvPr>
            <p:ph type="sldNum" sz="quarter" idx="12"/>
          </p:nvPr>
        </p:nvSpPr>
        <p:spPr bwMode="auto">
          <a:noFill/>
          <a:ln>
            <a:miter lim="800000"/>
            <a:headEnd/>
            <a:tailEnd/>
          </a:ln>
        </p:spPr>
        <p:txBody>
          <a:bodyPr/>
          <a:lstStyle/>
          <a:p>
            <a:fld id="{BD22DA98-F996-4F20-89A4-75E4AC55088B}" type="slidenum">
              <a:rPr lang="tr-TR" altLang="tr-TR" smtClean="0"/>
              <a:pPr/>
              <a:t>18</a:t>
            </a:fld>
            <a:endParaRPr lang="tr-TR" altLang="tr-TR" smtClean="0"/>
          </a:p>
        </p:txBody>
      </p:sp>
      <p:sp>
        <p:nvSpPr>
          <p:cNvPr id="22531" name="Unvan 1"/>
          <p:cNvSpPr txBox="1">
            <a:spLocks/>
          </p:cNvSpPr>
          <p:nvPr/>
        </p:nvSpPr>
        <p:spPr bwMode="auto">
          <a:xfrm>
            <a:off x="611560" y="476672"/>
            <a:ext cx="8001057" cy="1223962"/>
          </a:xfrm>
          <a:prstGeom prst="rect">
            <a:avLst/>
          </a:prstGeom>
          <a:noFill/>
          <a:ln w="9525">
            <a:noFill/>
            <a:miter lim="800000"/>
            <a:headEnd/>
            <a:tailEnd/>
          </a:ln>
        </p:spPr>
        <p:txBody>
          <a:bodyPr anchor="ctr"/>
          <a:lstStyle/>
          <a:p>
            <a:pPr algn="ctr"/>
            <a:r>
              <a:rPr lang="tr-TR" sz="4400" b="1" dirty="0"/>
              <a:t/>
            </a:r>
            <a:br>
              <a:rPr lang="tr-TR" sz="4400" b="1" dirty="0"/>
            </a:br>
            <a:r>
              <a:rPr lang="tr-TR" sz="4400" b="1" dirty="0"/>
              <a:t>Acil Durum Müdahale </a:t>
            </a:r>
            <a:r>
              <a:rPr lang="tr-TR" sz="4400" b="1" dirty="0" smtClean="0"/>
              <a:t>ve </a:t>
            </a:r>
            <a:r>
              <a:rPr lang="tr-TR" sz="4400" b="1" dirty="0"/>
              <a:t>Tahliye Yöntemleri </a:t>
            </a:r>
            <a:r>
              <a:rPr lang="tr-TR" sz="4400" dirty="0">
                <a:latin typeface="Calibri" pitchFamily="34" charset="0"/>
              </a:rPr>
              <a:t/>
            </a:r>
            <a:br>
              <a:rPr lang="tr-TR" sz="4400" dirty="0">
                <a:latin typeface="Calibri" pitchFamily="34" charset="0"/>
              </a:rPr>
            </a:br>
            <a:endParaRPr lang="tr-TR" sz="44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1560" y="980728"/>
            <a:ext cx="8010553" cy="647700"/>
          </a:xfrm>
          <a:ln>
            <a:noFill/>
          </a:ln>
        </p:spPr>
        <p:txBody>
          <a:bodyPr>
            <a:noAutofit/>
          </a:bodyPr>
          <a:lstStyle/>
          <a:p>
            <a:pPr eaLnBrk="1" hangingPunct="1"/>
            <a:r>
              <a:rPr lang="tr-TR" altLang="tr-TR" sz="4400" b="1" dirty="0" smtClean="0">
                <a:solidFill>
                  <a:schemeClr val="tx1"/>
                </a:solidFill>
                <a:latin typeface="Comic Sans MS" panose="030F0702030302020204" pitchFamily="66" charset="0"/>
                <a:cs typeface="Arial" charset="0"/>
              </a:rPr>
              <a:t>Tahliye</a:t>
            </a:r>
          </a:p>
        </p:txBody>
      </p:sp>
      <p:sp>
        <p:nvSpPr>
          <p:cNvPr id="19459" name="Rectangle 3"/>
          <p:cNvSpPr>
            <a:spLocks noGrp="1" noChangeArrowheads="1"/>
          </p:cNvSpPr>
          <p:nvPr>
            <p:ph idx="1"/>
          </p:nvPr>
        </p:nvSpPr>
        <p:spPr>
          <a:xfrm>
            <a:off x="683568" y="1844824"/>
            <a:ext cx="8043890" cy="4137025"/>
          </a:xfrm>
          <a:ln>
            <a:noFill/>
          </a:ln>
        </p:spPr>
        <p:txBody>
          <a:bodyPr>
            <a:normAutofit fontScale="92500" lnSpcReduction="10000"/>
          </a:bodyPr>
          <a:lstStyle/>
          <a:p>
            <a:pPr algn="just" eaLnBrk="1" hangingPunct="1">
              <a:lnSpc>
                <a:spcPct val="150000"/>
              </a:lnSpc>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Yangın güvenlik sorumlusunun gerekli görmesiyle başlayan, müdahale ile eşzamanlı yapılan canlıların tehlikeli ortamdan güvenli toplanma merkezlerine hızlı ve planlı bir şekilde intikalinin sağlanması eylemidir. </a:t>
            </a:r>
            <a:r>
              <a:rPr lang="tr-TR" altLang="tr-TR" sz="2400" dirty="0">
                <a:solidFill>
                  <a:schemeClr val="tx1"/>
                </a:solidFill>
                <a:latin typeface="Comic Sans MS" panose="030F0702030302020204" pitchFamily="66" charset="0"/>
                <a:cs typeface="Arial" panose="020B0604020202020204" pitchFamily="34" charset="0"/>
              </a:rPr>
              <a:t>	</a:t>
            </a:r>
            <a:endParaRPr lang="tr-TR" altLang="tr-TR" sz="2400" dirty="0" smtClean="0">
              <a:solidFill>
                <a:schemeClr val="tx1"/>
              </a:solidFill>
              <a:latin typeface="Comic Sans MS" panose="030F0702030302020204" pitchFamily="66" charset="0"/>
              <a:cs typeface="Arial" panose="020B0604020202020204" pitchFamily="34" charset="0"/>
            </a:endParaRPr>
          </a:p>
          <a:p>
            <a:pPr algn="just" eaLnBrk="1" hangingPunct="1">
              <a:lnSpc>
                <a:spcPct val="150000"/>
              </a:lnSpc>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Hastaneler, </a:t>
            </a:r>
            <a:r>
              <a:rPr lang="tr-TR" altLang="tr-TR" sz="2400" b="1" u="sng" dirty="0" smtClean="0">
                <a:solidFill>
                  <a:schemeClr val="tx1"/>
                </a:solidFill>
                <a:latin typeface="Comic Sans MS" panose="030F0702030302020204" pitchFamily="66" charset="0"/>
                <a:cs typeface="Arial" panose="020B0604020202020204" pitchFamily="34" charset="0"/>
              </a:rPr>
              <a:t>okullar</a:t>
            </a:r>
            <a:r>
              <a:rPr lang="tr-TR" altLang="tr-TR" sz="2400" dirty="0" smtClean="0">
                <a:solidFill>
                  <a:schemeClr val="tx1"/>
                </a:solidFill>
                <a:latin typeface="Comic Sans MS" panose="030F0702030302020204" pitchFamily="66" charset="0"/>
                <a:cs typeface="Arial" panose="020B0604020202020204" pitchFamily="34" charset="0"/>
              </a:rPr>
              <a:t>, oteller, sinemalar, çarşı, stadyum, düğün salonu, tiyatro vb. toplu bulunulan yerler için çok daha önemli olmakla birlikte içinde canlı bulunan tüm mekanlar için gereklidir.</a:t>
            </a:r>
          </a:p>
        </p:txBody>
      </p:sp>
      <p:sp>
        <p:nvSpPr>
          <p:cNvPr id="23556" name="Slayt Numarası Yer Tutucusu 1"/>
          <p:cNvSpPr>
            <a:spLocks noGrp="1"/>
          </p:cNvSpPr>
          <p:nvPr>
            <p:ph type="sldNum" sz="quarter" idx="12"/>
          </p:nvPr>
        </p:nvSpPr>
        <p:spPr bwMode="auto">
          <a:noFill/>
          <a:ln>
            <a:miter lim="800000"/>
            <a:headEnd/>
            <a:tailEnd/>
          </a:ln>
        </p:spPr>
        <p:txBody>
          <a:bodyPr/>
          <a:lstStyle/>
          <a:p>
            <a:fld id="{490BBC01-DEFC-431B-B5B9-B60A224A0D13}" type="slidenum">
              <a:rPr lang="tr-TR" altLang="tr-TR" smtClean="0"/>
              <a:pPr/>
              <a:t>19</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1640" y="980728"/>
            <a:ext cx="6286500" cy="2062103"/>
          </a:xfrm>
          <a:prstGeom prst="rect">
            <a:avLst/>
          </a:prstGeom>
          <a:noFill/>
        </p:spPr>
        <p:txBody>
          <a:bodyPr>
            <a:spAutoFit/>
          </a:bodyPr>
          <a:lstStyle/>
          <a:p>
            <a:pPr algn="ctr" defTabSz="457200" fontAlgn="auto">
              <a:spcBef>
                <a:spcPts val="0"/>
              </a:spcBef>
              <a:spcAft>
                <a:spcPts val="0"/>
              </a:spcAft>
              <a:defRPr/>
            </a:pPr>
            <a:r>
              <a:rPr lang="tr-TR" sz="3200" b="1" dirty="0" smtClean="0">
                <a:latin typeface="Arial" pitchFamily="34" charset="0"/>
                <a:cs typeface="Arial" pitchFamily="34" charset="0"/>
              </a:rPr>
              <a:t>TEMEL </a:t>
            </a:r>
            <a:endParaRPr lang="tr-TR" sz="3200" b="1" dirty="0">
              <a:latin typeface="Arial" pitchFamily="34" charset="0"/>
              <a:cs typeface="Arial" pitchFamily="34" charset="0"/>
            </a:endParaRPr>
          </a:p>
          <a:p>
            <a:pPr algn="ctr" defTabSz="457200" fontAlgn="auto">
              <a:spcBef>
                <a:spcPts val="0"/>
              </a:spcBef>
              <a:spcAft>
                <a:spcPts val="0"/>
              </a:spcAft>
              <a:defRPr/>
            </a:pPr>
            <a:r>
              <a:rPr lang="tr-TR" sz="3200" b="1" dirty="0">
                <a:latin typeface="Arial" pitchFamily="34" charset="0"/>
                <a:cs typeface="Arial" pitchFamily="34" charset="0"/>
              </a:rPr>
              <a:t>İŞ SAĞLIĞI ve GÜVENLİĞİ EĞİTİMİ</a:t>
            </a:r>
          </a:p>
          <a:p>
            <a:pPr algn="ctr" defTabSz="457200" fontAlgn="auto">
              <a:spcBef>
                <a:spcPts val="0"/>
              </a:spcBef>
              <a:spcAft>
                <a:spcPts val="0"/>
              </a:spcAft>
              <a:defRPr/>
            </a:pPr>
            <a:r>
              <a:rPr lang="tr-TR" sz="3200" b="1" dirty="0">
                <a:latin typeface="Arial" pitchFamily="34" charset="0"/>
                <a:cs typeface="Arial" pitchFamily="34" charset="0"/>
              </a:rPr>
              <a:t>TEKNİK KONULAR</a:t>
            </a:r>
          </a:p>
        </p:txBody>
      </p:sp>
      <p:pic>
        <p:nvPicPr>
          <p:cNvPr id="4" name="Resim 3" descr="C:\Users\Aykut Çakır\AppData\Local\Microsoft\Windows\INetCache\Content.Outlook\WA3ZYG1Q\çankaya yeni logo.png"/>
          <p:cNvPicPr/>
          <p:nvPr/>
        </p:nvPicPr>
        <p:blipFill>
          <a:blip r:embed="rId3">
            <a:extLst>
              <a:ext uri="{28A0092B-C50C-407E-A947-70E740481C1C}">
                <a14:useLocalDpi xmlns:a14="http://schemas.microsoft.com/office/drawing/2010/main" val="0"/>
              </a:ext>
            </a:extLst>
          </a:blip>
          <a:srcRect/>
          <a:stretch>
            <a:fillRect/>
          </a:stretch>
        </p:blipFill>
        <p:spPr bwMode="auto">
          <a:xfrm>
            <a:off x="2362217" y="4703112"/>
            <a:ext cx="4410075" cy="1133475"/>
          </a:xfrm>
          <a:prstGeom prst="rect">
            <a:avLst/>
          </a:prstGeom>
          <a:noFill/>
          <a:ln>
            <a:noFill/>
          </a:ln>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3568" y="1052736"/>
            <a:ext cx="8001057" cy="638175"/>
          </a:xfrm>
          <a:ln>
            <a:noFill/>
          </a:ln>
        </p:spPr>
        <p:txBody>
          <a:bodyPr>
            <a:noAutofit/>
          </a:bodyPr>
          <a:lstStyle/>
          <a:p>
            <a:pPr eaLnBrk="1" hangingPunct="1"/>
            <a:r>
              <a:rPr lang="tr-TR" altLang="tr-TR" sz="4400" b="1" dirty="0" smtClean="0">
                <a:solidFill>
                  <a:schemeClr val="tx1"/>
                </a:solidFill>
                <a:latin typeface="Comic Sans MS" panose="030F0702030302020204" pitchFamily="66" charset="0"/>
                <a:cs typeface="Arial" charset="0"/>
              </a:rPr>
              <a:t>Kaçış Yolu Kapıları</a:t>
            </a:r>
          </a:p>
        </p:txBody>
      </p:sp>
      <p:sp>
        <p:nvSpPr>
          <p:cNvPr id="27651" name="Rectangle 3"/>
          <p:cNvSpPr>
            <a:spLocks noGrp="1" noChangeArrowheads="1"/>
          </p:cNvSpPr>
          <p:nvPr>
            <p:ph idx="1"/>
          </p:nvPr>
        </p:nvSpPr>
        <p:spPr>
          <a:xfrm>
            <a:off x="642910" y="2000250"/>
            <a:ext cx="8001056" cy="4021138"/>
          </a:xfrm>
          <a:ln>
            <a:noFill/>
          </a:ln>
        </p:spPr>
        <p:txBody>
          <a:bodyPr/>
          <a:lstStyle/>
          <a:p>
            <a:pPr marL="0" indent="0" algn="just" eaLnBrk="1" hangingPunct="1">
              <a:buFont typeface="Arial" panose="020B0604020202020204" pitchFamily="34" charset="0"/>
              <a:buNone/>
              <a:defRPr/>
            </a:pPr>
            <a:endParaRPr lang="tr-TR" altLang="tr-TR" sz="2400" dirty="0" smtClean="0">
              <a:solidFill>
                <a:schemeClr val="tx1"/>
              </a:solidFill>
              <a:latin typeface="Comic Sans MS" panose="030F0702030302020204" pitchFamily="66" charset="0"/>
            </a:endParaRPr>
          </a:p>
          <a:p>
            <a:pPr algn="just" eaLnBrk="1" hangingPunct="1">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Kaçış yolu kapı kanatları kullanıcıların hareketlerini engellememeli, </a:t>
            </a:r>
          </a:p>
          <a:p>
            <a:pPr algn="just" eaLnBrk="1" hangingPunct="1">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Kaçış kapıları </a:t>
            </a:r>
            <a:r>
              <a:rPr lang="tr-TR" altLang="tr-TR" sz="2400" b="1" dirty="0" smtClean="0">
                <a:solidFill>
                  <a:schemeClr val="tx1"/>
                </a:solidFill>
                <a:latin typeface="Comic Sans MS" panose="030F0702030302020204" pitchFamily="66" charset="0"/>
                <a:cs typeface="Arial" panose="020B0604020202020204" pitchFamily="34" charset="0"/>
              </a:rPr>
              <a:t>kaçış yönüne doğru açılmalı,</a:t>
            </a:r>
            <a:r>
              <a:rPr lang="tr-TR" altLang="tr-TR" sz="2400" dirty="0" smtClean="0">
                <a:solidFill>
                  <a:schemeClr val="tx1"/>
                </a:solidFill>
                <a:latin typeface="Comic Sans MS" panose="030F0702030302020204" pitchFamily="66" charset="0"/>
                <a:cs typeface="Arial" panose="020B0604020202020204" pitchFamily="34" charset="0"/>
              </a:rPr>
              <a:t> </a:t>
            </a:r>
          </a:p>
          <a:p>
            <a:pPr algn="just" eaLnBrk="1" hangingPunct="1">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Kaçış yolu kapıları el ile açılmalı, kilitli tutulmamalı ve önünde eşik olmamalı,</a:t>
            </a:r>
          </a:p>
          <a:p>
            <a:pPr algn="just" eaLnBrk="1" hangingPunct="1">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Döner kapılar ve turnikeler kaçış kapısı olarak </a:t>
            </a:r>
            <a:r>
              <a:rPr lang="tr-TR" altLang="tr-TR" sz="2400" b="1" dirty="0" smtClean="0">
                <a:solidFill>
                  <a:schemeClr val="tx1"/>
                </a:solidFill>
                <a:latin typeface="Comic Sans MS" panose="030F0702030302020204" pitchFamily="66" charset="0"/>
                <a:cs typeface="Arial" panose="020B0604020202020204" pitchFamily="34" charset="0"/>
              </a:rPr>
              <a:t>kullanılamamalıdır.</a:t>
            </a:r>
          </a:p>
          <a:p>
            <a:pPr algn="just" eaLnBrk="1" hangingPunct="1">
              <a:buFont typeface="Wingdings" panose="05000000000000000000" pitchFamily="2" charset="2"/>
              <a:buChar char="ü"/>
              <a:defRPr/>
            </a:pPr>
            <a:endParaRPr lang="tr-TR" altLang="tr-TR" sz="2400" b="1" dirty="0" smtClean="0">
              <a:solidFill>
                <a:schemeClr val="tx1"/>
              </a:solidFill>
              <a:latin typeface="Comic Sans MS" panose="030F0702030302020204" pitchFamily="66" charset="0"/>
              <a:cs typeface="Arial" panose="020B0604020202020204" pitchFamily="34" charset="0"/>
            </a:endParaRPr>
          </a:p>
        </p:txBody>
      </p:sp>
      <p:sp>
        <p:nvSpPr>
          <p:cNvPr id="26628" name="Slayt Numarası Yer Tutucusu 1"/>
          <p:cNvSpPr>
            <a:spLocks noGrp="1"/>
          </p:cNvSpPr>
          <p:nvPr>
            <p:ph type="sldNum" sz="quarter" idx="12"/>
          </p:nvPr>
        </p:nvSpPr>
        <p:spPr bwMode="auto">
          <a:noFill/>
          <a:ln>
            <a:miter lim="800000"/>
            <a:headEnd/>
            <a:tailEnd/>
          </a:ln>
        </p:spPr>
        <p:txBody>
          <a:bodyPr/>
          <a:lstStyle/>
          <a:p>
            <a:fld id="{4F694F16-E661-472C-BAC3-26DDB58D2F60}" type="slidenum">
              <a:rPr lang="tr-TR" altLang="tr-TR" smtClean="0"/>
              <a:pPr/>
              <a:t>20</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42910" y="1052513"/>
            <a:ext cx="8001056" cy="576262"/>
          </a:xfrm>
          <a:ln>
            <a:noFill/>
          </a:ln>
        </p:spPr>
        <p:txBody>
          <a:bodyPr>
            <a:noAutofit/>
          </a:bodyPr>
          <a:lstStyle/>
          <a:p>
            <a:pPr eaLnBrk="1" hangingPunct="1"/>
            <a:r>
              <a:rPr lang="tr-TR" altLang="tr-TR" sz="4400" b="1" dirty="0" smtClean="0">
                <a:solidFill>
                  <a:schemeClr val="tx1"/>
                </a:solidFill>
                <a:latin typeface="Comic Sans MS" panose="030F0702030302020204" pitchFamily="66" charset="0"/>
                <a:cs typeface="Arial" charset="0"/>
              </a:rPr>
              <a:t>Kurtarma</a:t>
            </a:r>
          </a:p>
        </p:txBody>
      </p:sp>
      <p:sp>
        <p:nvSpPr>
          <p:cNvPr id="28675" name="Rectangle 3"/>
          <p:cNvSpPr>
            <a:spLocks noGrp="1" noChangeArrowheads="1"/>
          </p:cNvSpPr>
          <p:nvPr>
            <p:ph idx="1"/>
          </p:nvPr>
        </p:nvSpPr>
        <p:spPr>
          <a:xfrm>
            <a:off x="642910" y="1857375"/>
            <a:ext cx="8001056" cy="4268788"/>
          </a:xfrm>
          <a:ln>
            <a:noFill/>
          </a:ln>
        </p:spPr>
        <p:txBody>
          <a:bodyPr/>
          <a:lstStyle/>
          <a:p>
            <a:pPr algn="just" eaLnBrk="1" hangingPunct="1">
              <a:buFont typeface="Wingdings" pitchFamily="2" charset="2"/>
              <a:buChar char="ü"/>
            </a:pPr>
            <a:endParaRPr lang="tr-TR" altLang="tr-TR" sz="24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400" dirty="0" smtClean="0">
                <a:solidFill>
                  <a:schemeClr val="tx1"/>
                </a:solidFill>
                <a:latin typeface="Comic Sans MS" panose="030F0702030302020204" pitchFamily="66" charset="0"/>
                <a:cs typeface="Arial" charset="0"/>
              </a:rPr>
              <a:t>Kurtarma ekibi, yangın durumunda kurtarma işlerini yürütmek için oluşturulur. </a:t>
            </a:r>
          </a:p>
          <a:p>
            <a:pPr algn="just" eaLnBrk="1" hangingPunct="1">
              <a:buFont typeface="Wingdings" pitchFamily="2" charset="2"/>
              <a:buChar char="ü"/>
            </a:pPr>
            <a:r>
              <a:rPr lang="tr-TR" altLang="tr-TR" sz="2400" dirty="0" smtClean="0">
                <a:solidFill>
                  <a:schemeClr val="tx1"/>
                </a:solidFill>
                <a:latin typeface="Comic Sans MS" panose="030F0702030302020204" pitchFamily="66" charset="0"/>
                <a:cs typeface="Arial" charset="0"/>
              </a:rPr>
              <a:t>Acil durumlarda önce </a:t>
            </a:r>
            <a:r>
              <a:rPr lang="tr-TR" altLang="tr-TR" sz="2400" b="1" dirty="0" smtClean="0">
                <a:solidFill>
                  <a:schemeClr val="tx1"/>
                </a:solidFill>
                <a:latin typeface="Comic Sans MS" panose="030F0702030302020204" pitchFamily="66" charset="0"/>
                <a:cs typeface="Arial" charset="0"/>
              </a:rPr>
              <a:t>canlıları </a:t>
            </a:r>
            <a:r>
              <a:rPr lang="tr-TR" altLang="tr-TR" sz="2400" dirty="0" smtClean="0">
                <a:solidFill>
                  <a:schemeClr val="tx1"/>
                </a:solidFill>
                <a:latin typeface="Comic Sans MS" panose="030F0702030302020204" pitchFamily="66" charset="0"/>
                <a:cs typeface="Arial" charset="0"/>
              </a:rPr>
              <a:t>kurtarmaya çalışır; daha sonra yangında ilk kurtarılacak evrak, dosya ve diğer eşyayı binanın yanma tehlikesi olmayan kısımlarına taşır. 	</a:t>
            </a:r>
          </a:p>
          <a:p>
            <a:pPr algn="just" eaLnBrk="1" hangingPunct="1">
              <a:buFont typeface="Wingdings" pitchFamily="2" charset="2"/>
              <a:buChar char="ü"/>
            </a:pPr>
            <a:r>
              <a:rPr lang="tr-TR" altLang="tr-TR" sz="2400" dirty="0" smtClean="0">
                <a:solidFill>
                  <a:schemeClr val="tx1"/>
                </a:solidFill>
                <a:latin typeface="Comic Sans MS" panose="030F0702030302020204" pitchFamily="66" charset="0"/>
                <a:cs typeface="Arial" charset="0"/>
              </a:rPr>
              <a:t>Yanan binanın genel olarak boşaltılmasına, olay yerine gelen itfaiye amirinin veya en büyük mülki amirin emriyle başlanır.</a:t>
            </a:r>
          </a:p>
        </p:txBody>
      </p:sp>
      <p:sp>
        <p:nvSpPr>
          <p:cNvPr id="28676" name="Slayt Numarası Yer Tutucusu 1"/>
          <p:cNvSpPr>
            <a:spLocks noGrp="1"/>
          </p:cNvSpPr>
          <p:nvPr>
            <p:ph type="sldNum" sz="quarter" idx="12"/>
          </p:nvPr>
        </p:nvSpPr>
        <p:spPr bwMode="auto">
          <a:noFill/>
          <a:ln>
            <a:miter lim="800000"/>
            <a:headEnd/>
            <a:tailEnd/>
          </a:ln>
        </p:spPr>
        <p:txBody>
          <a:bodyPr/>
          <a:lstStyle/>
          <a:p>
            <a:fld id="{71A077F5-5D46-4C8B-BFDF-18FBD5CF2609}" type="slidenum">
              <a:rPr lang="tr-TR" altLang="tr-TR" smtClean="0"/>
              <a:pPr/>
              <a:t>21</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2910" y="1201738"/>
            <a:ext cx="8043890" cy="571500"/>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Yangında Kurtarma   </a:t>
            </a:r>
          </a:p>
        </p:txBody>
      </p:sp>
      <p:sp>
        <p:nvSpPr>
          <p:cNvPr id="29699" name="Rectangle 3"/>
          <p:cNvSpPr>
            <a:spLocks noGrp="1" noChangeArrowheads="1"/>
          </p:cNvSpPr>
          <p:nvPr>
            <p:ph idx="1"/>
          </p:nvPr>
        </p:nvSpPr>
        <p:spPr>
          <a:xfrm>
            <a:off x="642910" y="2000241"/>
            <a:ext cx="4214842" cy="4572032"/>
          </a:xfrm>
          <a:ln>
            <a:noFill/>
          </a:ln>
        </p:spPr>
        <p:txBody>
          <a:bodyPr/>
          <a:lstStyle/>
          <a:p>
            <a:pPr marL="0" indent="0" eaLnBrk="1" hangingPunct="1">
              <a:buFont typeface="Arial" charset="0"/>
              <a:buNone/>
            </a:pPr>
            <a:r>
              <a:rPr lang="tr-TR" altLang="tr-TR" sz="2400" dirty="0" smtClean="0">
                <a:solidFill>
                  <a:schemeClr val="tx1"/>
                </a:solidFill>
                <a:latin typeface="Comic Sans MS" panose="030F0702030302020204" pitchFamily="66" charset="0"/>
                <a:cs typeface="Arial" charset="0"/>
              </a:rPr>
              <a:t>	</a:t>
            </a:r>
          </a:p>
          <a:p>
            <a:pPr marL="0" indent="0" eaLnBrk="1" hangingPunct="1">
              <a:buFont typeface="Arial" charset="0"/>
              <a:buNone/>
            </a:pPr>
            <a:r>
              <a:rPr lang="tr-TR" altLang="tr-TR" sz="2400" dirty="0" smtClean="0">
                <a:solidFill>
                  <a:schemeClr val="tx1"/>
                </a:solidFill>
                <a:latin typeface="Comic Sans MS" panose="030F0702030302020204" pitchFamily="66" charset="0"/>
                <a:cs typeface="Arial" charset="0"/>
              </a:rPr>
              <a:t>  Yangın karşısında;</a:t>
            </a:r>
          </a:p>
          <a:p>
            <a:pPr marL="530225" lvl="1" eaLnBrk="1" hangingPunct="1">
              <a:buFont typeface="Wingdings" pitchFamily="2" charset="2"/>
              <a:buChar char="ü"/>
            </a:pPr>
            <a:r>
              <a:rPr lang="tr-TR" altLang="tr-TR" sz="2400" dirty="0" smtClean="0">
                <a:solidFill>
                  <a:schemeClr val="tx1"/>
                </a:solidFill>
                <a:latin typeface="Comic Sans MS" panose="030F0702030302020204" pitchFamily="66" charset="0"/>
                <a:cs typeface="Arial" charset="0"/>
              </a:rPr>
              <a:t> Hayat kurtarılmalı, </a:t>
            </a:r>
          </a:p>
          <a:p>
            <a:pPr marL="530225" lvl="1" eaLnBrk="1" hangingPunct="1">
              <a:buFont typeface="Wingdings" pitchFamily="2" charset="2"/>
              <a:buChar char="ü"/>
            </a:pPr>
            <a:r>
              <a:rPr lang="tr-TR" altLang="tr-TR" sz="2400" dirty="0" smtClean="0">
                <a:solidFill>
                  <a:schemeClr val="tx1"/>
                </a:solidFill>
                <a:latin typeface="Comic Sans MS" panose="030F0702030302020204" pitchFamily="66" charset="0"/>
                <a:cs typeface="Arial" charset="0"/>
              </a:rPr>
              <a:t> Alarm ve haber verilmeli,  </a:t>
            </a:r>
          </a:p>
          <a:p>
            <a:pPr marL="530225" lvl="1" eaLnBrk="1" hangingPunct="1">
              <a:buFont typeface="Wingdings" pitchFamily="2" charset="2"/>
              <a:buChar char="ü"/>
            </a:pPr>
            <a:r>
              <a:rPr lang="tr-TR" altLang="tr-TR" sz="2400" dirty="0" smtClean="0">
                <a:solidFill>
                  <a:schemeClr val="tx1"/>
                </a:solidFill>
                <a:latin typeface="Comic Sans MS" panose="030F0702030302020204" pitchFamily="66" charset="0"/>
                <a:cs typeface="Arial" charset="0"/>
              </a:rPr>
              <a:t> Yangın söndürülmeye çalışılmalıdır. </a:t>
            </a:r>
            <a:br>
              <a:rPr lang="tr-TR" altLang="tr-TR" sz="2400" dirty="0" smtClean="0">
                <a:solidFill>
                  <a:schemeClr val="tx1"/>
                </a:solidFill>
                <a:latin typeface="Comic Sans MS" panose="030F0702030302020204" pitchFamily="66" charset="0"/>
                <a:cs typeface="Arial" charset="0"/>
              </a:rPr>
            </a:br>
            <a:endParaRPr lang="tr-TR" altLang="tr-TR" sz="2400" dirty="0" smtClean="0">
              <a:solidFill>
                <a:schemeClr val="tx1"/>
              </a:solidFill>
              <a:latin typeface="Comic Sans MS" panose="030F0702030302020204" pitchFamily="66" charset="0"/>
              <a:cs typeface="Arial" charset="0"/>
            </a:endParaRPr>
          </a:p>
        </p:txBody>
      </p:sp>
      <p:sp>
        <p:nvSpPr>
          <p:cNvPr id="29700" name="Slayt Numarası Yer Tutucusu 1"/>
          <p:cNvSpPr>
            <a:spLocks noGrp="1"/>
          </p:cNvSpPr>
          <p:nvPr>
            <p:ph type="sldNum" sz="quarter" idx="12"/>
          </p:nvPr>
        </p:nvSpPr>
        <p:spPr bwMode="auto">
          <a:noFill/>
          <a:ln>
            <a:miter lim="800000"/>
            <a:headEnd/>
            <a:tailEnd/>
          </a:ln>
        </p:spPr>
        <p:txBody>
          <a:bodyPr/>
          <a:lstStyle/>
          <a:p>
            <a:fld id="{3CE0DCB7-2379-420F-AFD7-CE47F8613F35}" type="slidenum">
              <a:rPr lang="tr-TR" altLang="tr-TR" smtClean="0"/>
              <a:pPr/>
              <a:t>22</a:t>
            </a:fld>
            <a:endParaRPr lang="tr-TR" altLang="tr-TR" smtClean="0"/>
          </a:p>
        </p:txBody>
      </p:sp>
      <p:sp>
        <p:nvSpPr>
          <p:cNvPr id="6" name="3 Slayt Numarası Yer Tutucusu"/>
          <p:cNvSpPr>
            <a:spLocks noGrp="1"/>
          </p:cNvSpPr>
          <p:nvPr/>
        </p:nvSpPr>
        <p:spPr>
          <a:xfrm>
            <a:off x="6572264" y="6492875"/>
            <a:ext cx="2133600" cy="365125"/>
          </a:xfrm>
          <a:prstGeom prst="rect">
            <a:avLst/>
          </a:prstGeom>
        </p:spPr>
        <p:txBody>
          <a:bodyPr vert="horz" lIns="91440" tIns="45720" rIns="91440" bIns="45720" rtlCol="0" anchor="ctr"/>
          <a:lstStyle>
            <a:defPPr>
              <a:defRPr lang="tr-TR"/>
            </a:defPPr>
            <a:lvl1pPr algn="r" rtl="0" eaLnBrk="0" fontAlgn="base" hangingPunct="0">
              <a:spcBef>
                <a:spcPct val="0"/>
              </a:spcBef>
              <a:spcAft>
                <a:spcPct val="0"/>
              </a:spcAft>
              <a:defRPr sz="1200" kern="1200">
                <a:solidFill>
                  <a:schemeClr val="tx1">
                    <a:tint val="75000"/>
                  </a:schemeClr>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BD5F6518-B8B8-4379-B2F0-DAC3473176CA}" type="slidenum">
              <a:rPr lang="tr-TR" altLang="tr-TR" smtClean="0"/>
              <a:pPr>
                <a:defRPr/>
              </a:pPr>
              <a:t>22</a:t>
            </a:fld>
            <a:endParaRPr lang="tr-TR" altLang="tr-TR"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42910" y="1081088"/>
            <a:ext cx="8001056" cy="619125"/>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Yangında Kurtarma </a:t>
            </a:r>
          </a:p>
        </p:txBody>
      </p:sp>
      <p:sp>
        <p:nvSpPr>
          <p:cNvPr id="53251" name="Rectangle 3"/>
          <p:cNvSpPr>
            <a:spLocks noGrp="1" noChangeArrowheads="1"/>
          </p:cNvSpPr>
          <p:nvPr>
            <p:ph idx="1"/>
          </p:nvPr>
        </p:nvSpPr>
        <p:spPr>
          <a:xfrm>
            <a:off x="642910" y="1930400"/>
            <a:ext cx="8001056" cy="4594944"/>
          </a:xfrm>
          <a:ln>
            <a:noFill/>
          </a:ln>
        </p:spPr>
        <p:txBody>
          <a:bodyPr rtlCol="0">
            <a:normAutofit/>
          </a:bodyPr>
          <a:lstStyle/>
          <a:p>
            <a:pPr algn="just" eaLnBrk="1" fontAlgn="auto" hangingPunct="1">
              <a:spcAft>
                <a:spcPts val="0"/>
              </a:spcAft>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Yanmakta olan kişinin koşması ve hareket etmesi, tutuşmuş elbise kısımlarının daha çok yanmasına yol açar</a:t>
            </a:r>
            <a:r>
              <a:rPr lang="tr-TR" altLang="tr-TR" sz="2400" dirty="0">
                <a:solidFill>
                  <a:schemeClr val="tx1"/>
                </a:solidFill>
                <a:latin typeface="Comic Sans MS" panose="030F0702030302020204" pitchFamily="66" charset="0"/>
                <a:cs typeface="Arial" panose="020B0604020202020204" pitchFamily="34" charset="0"/>
              </a:rPr>
              <a:t>.</a:t>
            </a:r>
            <a:r>
              <a:rPr lang="tr-TR" altLang="tr-TR" sz="2400" dirty="0" smtClean="0">
                <a:solidFill>
                  <a:schemeClr val="tx1"/>
                </a:solidFill>
                <a:latin typeface="Comic Sans MS" panose="030F0702030302020204" pitchFamily="66" charset="0"/>
                <a:cs typeface="Arial" panose="020B0604020202020204" pitchFamily="34" charset="0"/>
              </a:rPr>
              <a:t> </a:t>
            </a:r>
          </a:p>
          <a:p>
            <a:pPr algn="just" eaLnBrk="1" fontAlgn="auto" hangingPunct="1">
              <a:spcAft>
                <a:spcPts val="0"/>
              </a:spcAft>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Kurtarıcı, hareket halindeki kişinin üzerini; varsa bir örtü ile sarmalı ve yuvarlamalı yoksa; olduğu yerde yuvarlayıp söndürmeli,</a:t>
            </a:r>
          </a:p>
          <a:p>
            <a:pPr algn="just" eaLnBrk="1" fontAlgn="auto" hangingPunct="1">
              <a:spcAft>
                <a:spcPts val="0"/>
              </a:spcAft>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Yanmış elbiseleri dikkatli bir şekilde çıkarmalı,</a:t>
            </a:r>
          </a:p>
          <a:p>
            <a:pPr algn="just" eaLnBrk="1" fontAlgn="auto" hangingPunct="1">
              <a:spcAft>
                <a:spcPts val="0"/>
              </a:spcAft>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Günümüzde giydiğimiz kumaşların çoğu sentetik maddelerden yapıldığı için sıcakla erir ve deriye yapışır bu nedenle elbiseleri yırtarak değil; deriye yapışan yerin etrafını keserek çıkarmalıdır.  </a:t>
            </a:r>
          </a:p>
        </p:txBody>
      </p:sp>
      <p:sp>
        <p:nvSpPr>
          <p:cNvPr id="30724" name="Slayt Numarası Yer Tutucusu 1"/>
          <p:cNvSpPr>
            <a:spLocks noGrp="1"/>
          </p:cNvSpPr>
          <p:nvPr>
            <p:ph type="sldNum" sz="quarter" idx="12"/>
          </p:nvPr>
        </p:nvSpPr>
        <p:spPr bwMode="auto">
          <a:noFill/>
          <a:ln>
            <a:miter lim="800000"/>
            <a:headEnd/>
            <a:tailEnd/>
          </a:ln>
        </p:spPr>
        <p:txBody>
          <a:bodyPr/>
          <a:lstStyle/>
          <a:p>
            <a:fld id="{CF26B343-735D-4717-9612-056F18A1D069}" type="slidenum">
              <a:rPr lang="tr-TR" altLang="tr-TR" smtClean="0"/>
              <a:pPr/>
              <a:t>23</a:t>
            </a:fld>
            <a:endParaRPr lang="tr-TR" altLang="tr-TR" smtClean="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628937953"/>
              </p:ext>
            </p:extLst>
          </p:nvPr>
        </p:nvGraphicFramePr>
        <p:xfrm>
          <a:off x="822325" y="1846263"/>
          <a:ext cx="7543800" cy="370840"/>
        </p:xfrm>
        <a:graphic>
          <a:graphicData uri="http://schemas.openxmlformats.org/drawingml/2006/table">
            <a:tbl>
              <a:tblPr firstRow="1" bandRow="1">
                <a:tableStyleId>{5C22544A-7EE6-4342-B048-85BDC9FD1C3A}</a:tableStyleId>
              </a:tblPr>
              <a:tblGrid>
                <a:gridCol w="7543800"/>
              </a:tblGrid>
              <a:tr h="370840">
                <a:tc>
                  <a:txBody>
                    <a:bodyPr/>
                    <a:lstStyle/>
                    <a:p>
                      <a:endParaRPr lang="tr-TR" dirty="0"/>
                    </a:p>
                  </a:txBody>
                  <a:tcPr/>
                </a:tc>
              </a:tr>
            </a:tbl>
          </a:graphicData>
        </a:graphic>
      </p:graphicFrame>
      <p:sp>
        <p:nvSpPr>
          <p:cNvPr id="4" name="Slayt Numarası Yer Tutucusu 3"/>
          <p:cNvSpPr>
            <a:spLocks noGrp="1"/>
          </p:cNvSpPr>
          <p:nvPr>
            <p:ph type="sldNum" sz="quarter" idx="12"/>
          </p:nvPr>
        </p:nvSpPr>
        <p:spPr/>
        <p:txBody>
          <a:bodyPr/>
          <a:lstStyle/>
          <a:p>
            <a:pPr>
              <a:defRPr/>
            </a:pPr>
            <a:fld id="{34C9C3C8-6408-4661-8162-24D24CDF4F29}" type="slidenum">
              <a:rPr lang="tr-TR" altLang="tr-TR" smtClean="0"/>
              <a:pPr>
                <a:defRPr/>
              </a:pPr>
              <a:t>24</a:t>
            </a:fld>
            <a:endParaRPr lang="tr-TR" altLang="tr-TR"/>
          </a:p>
        </p:txBody>
      </p:sp>
      <p:pic>
        <p:nvPicPr>
          <p:cNvPr id="6" name="Resim 5" descr="C:\Users\Aykut Çakır\AppData\Local\Microsoft\Windows\INetCache\Content.Outlook\WA3ZYG1Q\Zemin Kat Plan Dede Efend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88640"/>
            <a:ext cx="7776864" cy="5832648"/>
          </a:xfrm>
          <a:prstGeom prst="rect">
            <a:avLst/>
          </a:prstGeom>
          <a:noFill/>
          <a:ln>
            <a:noFill/>
          </a:ln>
        </p:spPr>
      </p:pic>
    </p:spTree>
    <p:extLst>
      <p:ext uri="{BB962C8B-B14F-4D97-AF65-F5344CB8AC3E}">
        <p14:creationId xmlns:p14="http://schemas.microsoft.com/office/powerpoint/2010/main" val="1743648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15616" y="3068960"/>
            <a:ext cx="6643733" cy="584775"/>
          </a:xfrm>
          <a:prstGeom prst="rect">
            <a:avLst/>
          </a:prstGeom>
        </p:spPr>
        <p:txBody>
          <a:bodyPr wrap="square">
            <a:spAutoFit/>
          </a:bodyPr>
          <a:lstStyle/>
          <a:p>
            <a:pPr algn="ctr" defTabSz="457200" fontAlgn="auto">
              <a:spcBef>
                <a:spcPts val="0"/>
              </a:spcBef>
              <a:spcAft>
                <a:spcPts val="0"/>
              </a:spcAft>
              <a:defRPr/>
            </a:pPr>
            <a:r>
              <a:rPr lang="tr-TR" sz="3200" b="1" dirty="0" smtClean="0">
                <a:latin typeface="Arial" pitchFamily="34" charset="0"/>
                <a:cs typeface="Arial" pitchFamily="34" charset="0"/>
              </a:rPr>
              <a:t>Teşekkür </a:t>
            </a:r>
            <a:r>
              <a:rPr lang="tr-TR" sz="3200" b="1" dirty="0">
                <a:latin typeface="Arial" pitchFamily="34" charset="0"/>
                <a:cs typeface="Arial" pitchFamily="34" charset="0"/>
              </a:rPr>
              <a:t>Ederiz</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ikdörtgen 2"/>
          <p:cNvSpPr>
            <a:spLocks noChangeArrowheads="1"/>
          </p:cNvSpPr>
          <p:nvPr/>
        </p:nvSpPr>
        <p:spPr bwMode="auto">
          <a:xfrm>
            <a:off x="1187624" y="2708920"/>
            <a:ext cx="7128792" cy="871008"/>
          </a:xfrm>
          <a:prstGeom prst="rect">
            <a:avLst/>
          </a:prstGeom>
          <a:noFill/>
          <a:ln w="9525">
            <a:noFill/>
            <a:miter lim="800000"/>
            <a:headEnd/>
            <a:tailEnd/>
          </a:ln>
        </p:spPr>
        <p:txBody>
          <a:bodyPr wrap="square">
            <a:spAutoFit/>
          </a:bodyPr>
          <a:lstStyle/>
          <a:p>
            <a:pPr defTabSz="457200">
              <a:lnSpc>
                <a:spcPct val="115000"/>
              </a:lnSpc>
              <a:spcBef>
                <a:spcPct val="20000"/>
              </a:spcBef>
              <a:buFont typeface="Arial" charset="0"/>
              <a:buNone/>
            </a:pPr>
            <a:r>
              <a:rPr lang="tr-TR" altLang="tr-TR" sz="4400" b="1" dirty="0">
                <a:solidFill>
                  <a:srgbClr val="CC0000"/>
                </a:solidFill>
              </a:rPr>
              <a:t>   TAHLİYE </a:t>
            </a:r>
            <a:r>
              <a:rPr lang="tr-TR" altLang="tr-TR" sz="4400" b="1" dirty="0" smtClean="0">
                <a:solidFill>
                  <a:srgbClr val="CC0000"/>
                </a:solidFill>
              </a:rPr>
              <a:t>ve KURTARMA</a:t>
            </a:r>
            <a:endParaRPr lang="tr-TR" altLang="tr-TR" sz="4400" b="1" dirty="0">
              <a:solidFill>
                <a:srgbClr val="CC0000"/>
              </a:solidFill>
              <a:latin typeface="Calibri" pitchFamily="34" charset="0"/>
              <a:ea typeface="Calibri" pitchFamily="34"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560" y="764704"/>
            <a:ext cx="8001057" cy="874713"/>
          </a:xfrm>
          <a:ln>
            <a:noFill/>
          </a:ln>
        </p:spPr>
        <p:txBody>
          <a:bodyPr>
            <a:normAutofit/>
          </a:bodyPr>
          <a:lstStyle/>
          <a:p>
            <a:pPr eaLnBrk="1" hangingPunct="1"/>
            <a:r>
              <a:rPr lang="tr-TR" altLang="tr-TR" sz="4400" b="1" dirty="0" smtClean="0">
                <a:solidFill>
                  <a:schemeClr val="tx1"/>
                </a:solidFill>
                <a:latin typeface="Comic Sans MS" panose="030F0702030302020204" pitchFamily="66" charset="0"/>
                <a:cs typeface="Arial" charset="0"/>
              </a:rPr>
              <a:t>Acil Durum</a:t>
            </a:r>
          </a:p>
        </p:txBody>
      </p:sp>
      <p:sp>
        <p:nvSpPr>
          <p:cNvPr id="7171" name="Rectangle 3"/>
          <p:cNvSpPr>
            <a:spLocks noGrp="1" noChangeArrowheads="1"/>
          </p:cNvSpPr>
          <p:nvPr>
            <p:ph idx="1"/>
          </p:nvPr>
        </p:nvSpPr>
        <p:spPr>
          <a:xfrm>
            <a:off x="642910" y="2205038"/>
            <a:ext cx="8001056" cy="4176712"/>
          </a:xfrm>
          <a:ln>
            <a:noFill/>
          </a:ln>
        </p:spPr>
        <p:txBody>
          <a:bodyPr>
            <a:normAutofit/>
          </a:bodyPr>
          <a:lstStyle/>
          <a:p>
            <a:pPr eaLnBrk="1" hangingPunct="1">
              <a:buFont typeface="Arial" panose="020B0604020202020204" pitchFamily="34" charset="0"/>
              <a:buChar char="•"/>
              <a:defRPr/>
            </a:pPr>
            <a:endParaRPr lang="tr-TR" sz="3200" dirty="0" smtClean="0">
              <a:solidFill>
                <a:schemeClr val="tx1"/>
              </a:solidFill>
              <a:latin typeface="Comic Sans MS" panose="030F0702030302020204" pitchFamily="66" charset="0"/>
              <a:cs typeface="Arial" pitchFamily="34" charset="0"/>
            </a:endParaRPr>
          </a:p>
          <a:p>
            <a:pPr algn="just" eaLnBrk="1" hangingPunct="1">
              <a:buFont typeface="Wingdings" pitchFamily="2" charset="2"/>
              <a:buChar char="ü"/>
              <a:defRPr/>
            </a:pPr>
            <a:r>
              <a:rPr lang="tr-TR" sz="3200" dirty="0" smtClean="0">
                <a:solidFill>
                  <a:schemeClr val="tx1"/>
                </a:solidFill>
                <a:latin typeface="Comic Sans MS" panose="030F0702030302020204" pitchFamily="66" charset="0"/>
                <a:cs typeface="Arial" pitchFamily="34" charset="0"/>
              </a:rPr>
              <a:t>İşyerinin </a:t>
            </a:r>
            <a:r>
              <a:rPr lang="tr-TR" sz="3200" dirty="0">
                <a:solidFill>
                  <a:schemeClr val="tx1"/>
                </a:solidFill>
                <a:latin typeface="Comic Sans MS" panose="030F0702030302020204" pitchFamily="66" charset="0"/>
                <a:cs typeface="Arial" pitchFamily="34" charset="0"/>
              </a:rPr>
              <a:t>tamamında veya bir kısmında meydana gelebilecek yangın, patlama, tehlikeli kimyasal maddelerden kaynaklanan yayılım, doğal afet gibi acil müdahale, mücadele, ilkyardım veya tahliye gerektiren </a:t>
            </a:r>
            <a:r>
              <a:rPr lang="tr-TR" sz="3200" dirty="0" smtClean="0">
                <a:solidFill>
                  <a:schemeClr val="tx1"/>
                </a:solidFill>
                <a:latin typeface="Comic Sans MS" panose="030F0702030302020204" pitchFamily="66" charset="0"/>
                <a:cs typeface="Arial" pitchFamily="34" charset="0"/>
              </a:rPr>
              <a:t>olaylardır.</a:t>
            </a:r>
            <a:endParaRPr lang="tr-TR" altLang="tr-TR" sz="3200" dirty="0" smtClean="0">
              <a:solidFill>
                <a:schemeClr val="tx1"/>
              </a:solidFill>
              <a:latin typeface="Comic Sans MS" panose="030F0702030302020204" pitchFamily="66" charset="0"/>
              <a:cs typeface="Arial" pitchFamily="34" charset="0"/>
            </a:endParaRPr>
          </a:p>
        </p:txBody>
      </p:sp>
      <p:sp>
        <p:nvSpPr>
          <p:cNvPr id="8196" name="Slayt Numarası Yer Tutucusu 1"/>
          <p:cNvSpPr>
            <a:spLocks noGrp="1"/>
          </p:cNvSpPr>
          <p:nvPr>
            <p:ph type="sldNum" sz="quarter" idx="12"/>
          </p:nvPr>
        </p:nvSpPr>
        <p:spPr bwMode="auto">
          <a:noFill/>
          <a:ln>
            <a:miter lim="800000"/>
            <a:headEnd/>
            <a:tailEnd/>
          </a:ln>
        </p:spPr>
        <p:txBody>
          <a:bodyPr/>
          <a:lstStyle/>
          <a:p>
            <a:fld id="{2697C290-0DEB-4A56-ABA4-0435E444402E}" type="slidenum">
              <a:rPr lang="tr-TR" altLang="tr-TR" smtClean="0"/>
              <a:pPr/>
              <a:t>4</a:t>
            </a:fld>
            <a:endParaRPr lang="tr-TR" altLang="tr-TR"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42910" y="1068388"/>
            <a:ext cx="8001056" cy="711200"/>
          </a:xfrm>
          <a:ln>
            <a:noFill/>
          </a:ln>
        </p:spPr>
        <p:txBody>
          <a:bodyPr>
            <a:normAutofit/>
          </a:bodyPr>
          <a:lstStyle/>
          <a:p>
            <a:pPr eaLnBrk="1" hangingPunct="1"/>
            <a:r>
              <a:rPr lang="tr-TR" altLang="tr-TR" sz="4400" b="1" dirty="0" smtClean="0">
                <a:solidFill>
                  <a:schemeClr val="tx1"/>
                </a:solidFill>
                <a:latin typeface="Comic Sans MS" panose="030F0702030302020204" pitchFamily="66" charset="0"/>
                <a:cs typeface="Arial" charset="0"/>
              </a:rPr>
              <a:t>Acil Durum Planı</a:t>
            </a:r>
          </a:p>
        </p:txBody>
      </p:sp>
      <p:sp>
        <p:nvSpPr>
          <p:cNvPr id="9219" name="Rectangle 3"/>
          <p:cNvSpPr>
            <a:spLocks noGrp="1" noChangeArrowheads="1"/>
          </p:cNvSpPr>
          <p:nvPr>
            <p:ph idx="1"/>
          </p:nvPr>
        </p:nvSpPr>
        <p:spPr>
          <a:xfrm>
            <a:off x="539552" y="2276872"/>
            <a:ext cx="8001056" cy="3600450"/>
          </a:xfrm>
          <a:ln>
            <a:noFill/>
          </a:ln>
        </p:spPr>
        <p:txBody>
          <a:bodyPr>
            <a:normAutofit/>
          </a:bodyPr>
          <a:lstStyle/>
          <a:p>
            <a:pPr marL="0" indent="0" eaLnBrk="1" hangingPunct="1">
              <a:buFont typeface="Arial" charset="0"/>
              <a:buNone/>
            </a:pPr>
            <a:r>
              <a:rPr lang="tr-TR" sz="3200" dirty="0" smtClean="0">
                <a:solidFill>
                  <a:schemeClr val="tx1"/>
                </a:solidFill>
                <a:latin typeface="Comic Sans MS" panose="030F0702030302020204" pitchFamily="66" charset="0"/>
                <a:cs typeface="Arial" charset="0"/>
              </a:rPr>
              <a:t>	</a:t>
            </a:r>
          </a:p>
          <a:p>
            <a:pPr algn="just" eaLnBrk="1" hangingPunct="1">
              <a:buFont typeface="Wingdings" pitchFamily="2" charset="2"/>
              <a:buChar char="ü"/>
            </a:pPr>
            <a:r>
              <a:rPr lang="tr-TR" sz="3200" dirty="0" smtClean="0">
                <a:solidFill>
                  <a:schemeClr val="tx1"/>
                </a:solidFill>
                <a:latin typeface="Comic Sans MS" panose="030F0702030302020204" pitchFamily="66" charset="0"/>
                <a:cs typeface="Arial" charset="0"/>
              </a:rPr>
              <a:t>İşyerlerinde meydana gelebilecek acil durumlarda yapılacak iş ve işlemler dahil bilgilerin ve uygulamaya yönelik eylemlerin yer aldığı plandır.</a:t>
            </a:r>
            <a:endParaRPr lang="tr-TR" altLang="tr-TR" sz="3200" dirty="0" smtClean="0">
              <a:solidFill>
                <a:schemeClr val="tx1"/>
              </a:solidFill>
              <a:latin typeface="Comic Sans MS" panose="030F0702030302020204" pitchFamily="66" charset="0"/>
              <a:cs typeface="Arial" charset="0"/>
            </a:endParaRPr>
          </a:p>
        </p:txBody>
      </p:sp>
      <p:sp>
        <p:nvSpPr>
          <p:cNvPr id="9220" name="Slayt Numarası Yer Tutucusu 1"/>
          <p:cNvSpPr>
            <a:spLocks noGrp="1"/>
          </p:cNvSpPr>
          <p:nvPr>
            <p:ph type="sldNum" sz="quarter" idx="12"/>
          </p:nvPr>
        </p:nvSpPr>
        <p:spPr bwMode="auto">
          <a:noFill/>
          <a:ln>
            <a:miter lim="800000"/>
            <a:headEnd/>
            <a:tailEnd/>
          </a:ln>
        </p:spPr>
        <p:txBody>
          <a:bodyPr/>
          <a:lstStyle/>
          <a:p>
            <a:fld id="{DA6B3759-BA19-4AD7-821B-5960F61DE194}" type="slidenum">
              <a:rPr lang="tr-TR" altLang="tr-TR" smtClean="0"/>
              <a:pPr/>
              <a:t>5</a:t>
            </a:fld>
            <a:endParaRPr lang="tr-TR" altLang="tr-TR"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Unvan 1"/>
          <p:cNvSpPr>
            <a:spLocks noGrp="1"/>
          </p:cNvSpPr>
          <p:nvPr>
            <p:ph type="title"/>
          </p:nvPr>
        </p:nvSpPr>
        <p:spPr>
          <a:xfrm>
            <a:off x="683568" y="980728"/>
            <a:ext cx="8001057" cy="647700"/>
          </a:xfrm>
          <a:ln>
            <a:noFill/>
          </a:ln>
        </p:spPr>
        <p:txBody>
          <a:bodyPr>
            <a:noAutofit/>
          </a:bodyPr>
          <a:lstStyle/>
          <a:p>
            <a:r>
              <a:rPr lang="tr-TR" sz="4400" b="1" dirty="0" smtClean="0">
                <a:solidFill>
                  <a:schemeClr val="tx1"/>
                </a:solidFill>
                <a:latin typeface="Comic Sans MS" panose="030F0702030302020204" pitchFamily="66" charset="0"/>
                <a:cs typeface="Arial" charset="0"/>
              </a:rPr>
              <a:t>Güvenli Yer (Toplanma Yeri)</a:t>
            </a:r>
          </a:p>
        </p:txBody>
      </p:sp>
      <p:sp>
        <p:nvSpPr>
          <p:cNvPr id="3" name="İçerik Yer Tutucusu 2"/>
          <p:cNvSpPr>
            <a:spLocks noGrp="1"/>
          </p:cNvSpPr>
          <p:nvPr>
            <p:ph idx="1"/>
          </p:nvPr>
        </p:nvSpPr>
        <p:spPr>
          <a:xfrm>
            <a:off x="611560" y="2276872"/>
            <a:ext cx="8001057" cy="3302000"/>
          </a:xfrm>
          <a:ln>
            <a:noFill/>
          </a:ln>
        </p:spPr>
        <p:txBody>
          <a:bodyPr>
            <a:normAutofit/>
          </a:bodyPr>
          <a:lstStyle/>
          <a:p>
            <a:pPr algn="just">
              <a:lnSpc>
                <a:spcPct val="150000"/>
              </a:lnSpc>
              <a:buFont typeface="Wingdings" pitchFamily="2" charset="2"/>
              <a:buChar char="ü"/>
              <a:defRPr/>
            </a:pPr>
            <a:r>
              <a:rPr lang="tr-TR" sz="3200" dirty="0" smtClean="0">
                <a:solidFill>
                  <a:schemeClr val="tx1"/>
                </a:solidFill>
                <a:latin typeface="Comic Sans MS" panose="030F0702030302020204" pitchFamily="66" charset="0"/>
                <a:cs typeface="Arial" pitchFamily="34" charset="0"/>
              </a:rPr>
              <a:t>Acil </a:t>
            </a:r>
            <a:r>
              <a:rPr lang="tr-TR" sz="3200" dirty="0">
                <a:solidFill>
                  <a:schemeClr val="tx1"/>
                </a:solidFill>
                <a:latin typeface="Comic Sans MS" panose="030F0702030302020204" pitchFamily="66" charset="0"/>
                <a:cs typeface="Arial" pitchFamily="34" charset="0"/>
              </a:rPr>
              <a:t>durumların </a:t>
            </a:r>
            <a:r>
              <a:rPr lang="tr-TR" sz="3200" dirty="0" smtClean="0">
                <a:solidFill>
                  <a:schemeClr val="tx1"/>
                </a:solidFill>
                <a:latin typeface="Comic Sans MS" panose="030F0702030302020204" pitchFamily="66" charset="0"/>
                <a:cs typeface="Arial" pitchFamily="34" charset="0"/>
              </a:rPr>
              <a:t>olumsuz </a:t>
            </a:r>
            <a:r>
              <a:rPr lang="tr-TR" sz="3200" dirty="0">
                <a:solidFill>
                  <a:schemeClr val="tx1"/>
                </a:solidFill>
                <a:latin typeface="Comic Sans MS" panose="030F0702030302020204" pitchFamily="66" charset="0"/>
                <a:cs typeface="Arial" pitchFamily="34" charset="0"/>
              </a:rPr>
              <a:t>sonuçlarından çalışanların etkilenmeyeceği mesafede veya korunakta belirlenmiş </a:t>
            </a:r>
            <a:r>
              <a:rPr lang="tr-TR" sz="3200" dirty="0" smtClean="0">
                <a:solidFill>
                  <a:schemeClr val="tx1"/>
                </a:solidFill>
                <a:latin typeface="Comic Sans MS" panose="030F0702030302020204" pitchFamily="66" charset="0"/>
                <a:cs typeface="Arial" pitchFamily="34" charset="0"/>
              </a:rPr>
              <a:t>yerdir.</a:t>
            </a:r>
            <a:endParaRPr lang="tr-TR" sz="3200" dirty="0">
              <a:solidFill>
                <a:schemeClr val="tx1"/>
              </a:solidFill>
              <a:latin typeface="Comic Sans MS" panose="030F0702030302020204" pitchFamily="66" charset="0"/>
              <a:cs typeface="Arial" pitchFamily="34" charset="0"/>
            </a:endParaRPr>
          </a:p>
          <a:p>
            <a:pPr>
              <a:lnSpc>
                <a:spcPct val="150000"/>
              </a:lnSpc>
              <a:buFont typeface="Arial" charset="0"/>
              <a:buNone/>
              <a:defRPr/>
            </a:pPr>
            <a:endParaRPr lang="tr-TR" sz="3200" dirty="0">
              <a:solidFill>
                <a:schemeClr val="tx1"/>
              </a:solidFill>
              <a:latin typeface="Comic Sans MS" panose="030F0702030302020204" pitchFamily="66" charset="0"/>
              <a:cs typeface="Arial" pitchFamily="34" charset="0"/>
            </a:endParaRPr>
          </a:p>
        </p:txBody>
      </p:sp>
      <p:sp>
        <p:nvSpPr>
          <p:cNvPr id="10244" name="Slayt Numarası Yer Tutucusu 1"/>
          <p:cNvSpPr>
            <a:spLocks noGrp="1"/>
          </p:cNvSpPr>
          <p:nvPr>
            <p:ph type="sldNum" sz="quarter" idx="12"/>
          </p:nvPr>
        </p:nvSpPr>
        <p:spPr bwMode="auto">
          <a:noFill/>
          <a:ln>
            <a:miter lim="800000"/>
            <a:headEnd/>
            <a:tailEnd/>
          </a:ln>
        </p:spPr>
        <p:txBody>
          <a:bodyPr/>
          <a:lstStyle/>
          <a:p>
            <a:fld id="{44E2AD7D-4CDE-41D6-BD85-3BCC88E05411}" type="slidenum">
              <a:rPr lang="tr-TR" altLang="tr-TR" smtClean="0"/>
              <a:pPr/>
              <a:t>6</a:t>
            </a:fld>
            <a:endParaRPr lang="tr-TR" altLang="tr-TR"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Unvan 1"/>
          <p:cNvSpPr>
            <a:spLocks noGrp="1"/>
          </p:cNvSpPr>
          <p:nvPr>
            <p:ph type="title"/>
          </p:nvPr>
        </p:nvSpPr>
        <p:spPr>
          <a:xfrm>
            <a:off x="611560" y="1484784"/>
            <a:ext cx="8001056" cy="561851"/>
          </a:xfrm>
          <a:ln>
            <a:noFill/>
          </a:ln>
        </p:spPr>
        <p:txBody>
          <a:bodyPr>
            <a:noAutofit/>
          </a:bodyPr>
          <a:lstStyle/>
          <a:p>
            <a:pPr algn="ctr"/>
            <a:r>
              <a:rPr lang="tr-TR" sz="4400" b="1" dirty="0" smtClean="0">
                <a:solidFill>
                  <a:schemeClr val="tx1"/>
                </a:solidFill>
                <a:latin typeface="Comic Sans MS" panose="030F0702030302020204" pitchFamily="66" charset="0"/>
              </a:rPr>
              <a:t/>
            </a:r>
            <a:br>
              <a:rPr lang="tr-TR" sz="4400" b="1" dirty="0" smtClean="0">
                <a:solidFill>
                  <a:schemeClr val="tx1"/>
                </a:solidFill>
                <a:latin typeface="Comic Sans MS" panose="030F0702030302020204" pitchFamily="66" charset="0"/>
              </a:rPr>
            </a:br>
            <a:r>
              <a:rPr lang="tr-TR" sz="4400" b="1" dirty="0" smtClean="0">
                <a:solidFill>
                  <a:schemeClr val="tx1"/>
                </a:solidFill>
                <a:latin typeface="Comic Sans MS" panose="030F0702030302020204" pitchFamily="66" charset="0"/>
              </a:rPr>
              <a:t/>
            </a:r>
            <a:br>
              <a:rPr lang="tr-TR" sz="4400" b="1" dirty="0" smtClean="0">
                <a:solidFill>
                  <a:schemeClr val="tx1"/>
                </a:solidFill>
                <a:latin typeface="Comic Sans MS" panose="030F0702030302020204" pitchFamily="66" charset="0"/>
              </a:rPr>
            </a:br>
            <a:r>
              <a:rPr lang="tr-TR" sz="4400" b="1" dirty="0" smtClean="0">
                <a:solidFill>
                  <a:schemeClr val="tx1"/>
                </a:solidFill>
                <a:latin typeface="Comic Sans MS" panose="030F0702030302020204" pitchFamily="66" charset="0"/>
                <a:cs typeface="Arial" charset="0"/>
              </a:rPr>
              <a:t>İşverenin Yükümlülükleri </a:t>
            </a:r>
            <a:r>
              <a:rPr lang="tr-TR" sz="4400" dirty="0" smtClean="0">
                <a:solidFill>
                  <a:schemeClr val="tx1"/>
                </a:solidFill>
                <a:latin typeface="Comic Sans MS" panose="030F0702030302020204" pitchFamily="66" charset="0"/>
              </a:rPr>
              <a:t/>
            </a:r>
            <a:br>
              <a:rPr lang="tr-TR" sz="4400" dirty="0" smtClean="0">
                <a:solidFill>
                  <a:schemeClr val="tx1"/>
                </a:solidFill>
                <a:latin typeface="Comic Sans MS" panose="030F0702030302020204" pitchFamily="66" charset="0"/>
              </a:rPr>
            </a:br>
            <a:endParaRPr lang="tr-TR" sz="4400" dirty="0" smtClean="0">
              <a:solidFill>
                <a:schemeClr val="tx1"/>
              </a:solidFill>
              <a:latin typeface="Comic Sans MS" panose="030F0702030302020204" pitchFamily="66" charset="0"/>
            </a:endParaRPr>
          </a:p>
        </p:txBody>
      </p:sp>
      <p:sp>
        <p:nvSpPr>
          <p:cNvPr id="11267" name="İçerik Yer Tutucusu 2"/>
          <p:cNvSpPr>
            <a:spLocks noGrp="1"/>
          </p:cNvSpPr>
          <p:nvPr>
            <p:ph idx="1"/>
          </p:nvPr>
        </p:nvSpPr>
        <p:spPr>
          <a:xfrm>
            <a:off x="539552" y="1772816"/>
            <a:ext cx="8001056" cy="4267200"/>
          </a:xfrm>
          <a:ln>
            <a:noFill/>
          </a:ln>
        </p:spPr>
        <p:txBody>
          <a:bodyPr>
            <a:normAutofit fontScale="92500" lnSpcReduction="10000"/>
          </a:bodyPr>
          <a:lstStyle/>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Çalışma ortamı, kullanılan maddeler, iş ekipmanı ile çevre şartlarını dikkate alarak meydana gelebilecek ve çalışan ile çalışma çevresini etkileyecek acil durumları önceden değerlendirmeli, muhtemel acil durumları belirlemeli,</a:t>
            </a:r>
          </a:p>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Acil durumların olumsuz etkilerini önleyici ve sınırlandırıcı tedbirleri almalı,</a:t>
            </a:r>
          </a:p>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Acil durumların olumsuz etkilerinden korunmak üzere gerekli ölçüm ve değerlendirmeleri yapmalı,</a:t>
            </a:r>
          </a:p>
          <a:p>
            <a:pPr algn="just">
              <a:lnSpc>
                <a:spcPct val="150000"/>
              </a:lnSpc>
              <a:buFont typeface="Wingdings" pitchFamily="2" charset="2"/>
              <a:buChar char="ü"/>
            </a:pPr>
            <a:endParaRPr lang="tr-TR" sz="2400" dirty="0" smtClean="0">
              <a:solidFill>
                <a:schemeClr val="tx1"/>
              </a:solidFill>
              <a:latin typeface="Comic Sans MS" panose="030F0702030302020204" pitchFamily="66" charset="0"/>
              <a:cs typeface="Arial" charset="0"/>
            </a:endParaRPr>
          </a:p>
          <a:p>
            <a:pPr algn="just">
              <a:lnSpc>
                <a:spcPct val="150000"/>
              </a:lnSpc>
              <a:buFont typeface="Wingdings" pitchFamily="2" charset="2"/>
              <a:buChar char="ü"/>
            </a:pPr>
            <a:endParaRPr lang="tr-TR" sz="2400" dirty="0" smtClean="0">
              <a:solidFill>
                <a:schemeClr val="tx1"/>
              </a:solidFill>
              <a:latin typeface="Comic Sans MS" panose="030F0702030302020204" pitchFamily="66" charset="0"/>
              <a:cs typeface="Arial" charset="0"/>
            </a:endParaRPr>
          </a:p>
          <a:p>
            <a:pPr algn="just">
              <a:lnSpc>
                <a:spcPct val="150000"/>
              </a:lnSpc>
              <a:buFont typeface="Wingdings" pitchFamily="2" charset="2"/>
              <a:buChar char="ü"/>
            </a:pPr>
            <a:endParaRPr lang="tr-TR" sz="2400" dirty="0" smtClean="0">
              <a:solidFill>
                <a:schemeClr val="tx1"/>
              </a:solidFill>
              <a:latin typeface="Comic Sans MS" panose="030F0702030302020204" pitchFamily="66" charset="0"/>
              <a:cs typeface="Arial" charset="0"/>
            </a:endParaRPr>
          </a:p>
        </p:txBody>
      </p:sp>
      <p:sp>
        <p:nvSpPr>
          <p:cNvPr id="11268" name="Slayt Numarası Yer Tutucusu 1"/>
          <p:cNvSpPr>
            <a:spLocks noGrp="1"/>
          </p:cNvSpPr>
          <p:nvPr>
            <p:ph type="sldNum" sz="quarter" idx="12"/>
          </p:nvPr>
        </p:nvSpPr>
        <p:spPr bwMode="auto">
          <a:noFill/>
          <a:ln>
            <a:miter lim="800000"/>
            <a:headEnd/>
            <a:tailEnd/>
          </a:ln>
        </p:spPr>
        <p:txBody>
          <a:bodyPr/>
          <a:lstStyle/>
          <a:p>
            <a:fld id="{1CE97BE1-5325-40DE-9934-32A4FAAA72C7}" type="slidenum">
              <a:rPr lang="tr-TR" altLang="tr-TR" smtClean="0"/>
              <a:pPr/>
              <a:t>7</a:t>
            </a:fld>
            <a:endParaRPr lang="tr-TR" altLang="tr-TR"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p:cNvSpPr>
            <a:spLocks noGrp="1"/>
          </p:cNvSpPr>
          <p:nvPr>
            <p:ph type="title"/>
          </p:nvPr>
        </p:nvSpPr>
        <p:spPr>
          <a:xfrm>
            <a:off x="683568" y="1556792"/>
            <a:ext cx="8043890" cy="655637"/>
          </a:xfrm>
          <a:ln>
            <a:noFill/>
          </a:ln>
        </p:spPr>
        <p:txBody>
          <a:bodyPr>
            <a:noAutofit/>
          </a:bodyPr>
          <a:lstStyle/>
          <a:p>
            <a:pPr algn="ctr"/>
            <a:r>
              <a:rPr lang="tr-TR" sz="4400" b="1" dirty="0" smtClean="0">
                <a:solidFill>
                  <a:schemeClr val="tx1"/>
                </a:solidFill>
                <a:latin typeface="Comic Sans MS" panose="030F0702030302020204" pitchFamily="66" charset="0"/>
                <a:cs typeface="Arial" charset="0"/>
              </a:rPr>
              <a:t/>
            </a:r>
            <a:br>
              <a:rPr lang="tr-TR" sz="4400" b="1" dirty="0" smtClean="0">
                <a:solidFill>
                  <a:schemeClr val="tx1"/>
                </a:solidFill>
                <a:latin typeface="Comic Sans MS" panose="030F0702030302020204" pitchFamily="66" charset="0"/>
                <a:cs typeface="Arial" charset="0"/>
              </a:rPr>
            </a:br>
            <a:r>
              <a:rPr lang="tr-TR" sz="4400" b="1" dirty="0" smtClean="0">
                <a:solidFill>
                  <a:schemeClr val="tx1"/>
                </a:solidFill>
                <a:latin typeface="Comic Sans MS" panose="030F0702030302020204" pitchFamily="66" charset="0"/>
                <a:cs typeface="Arial" charset="0"/>
              </a:rPr>
              <a:t>İşverenin Yükümlülükleri </a:t>
            </a:r>
            <a:r>
              <a:rPr lang="tr-TR" sz="4400" dirty="0" smtClean="0">
                <a:solidFill>
                  <a:schemeClr val="tx1"/>
                </a:solidFill>
                <a:latin typeface="Comic Sans MS" panose="030F0702030302020204" pitchFamily="66" charset="0"/>
              </a:rPr>
              <a:t/>
            </a:r>
            <a:br>
              <a:rPr lang="tr-TR" sz="4400" dirty="0" smtClean="0">
                <a:solidFill>
                  <a:schemeClr val="tx1"/>
                </a:solidFill>
                <a:latin typeface="Comic Sans MS" panose="030F0702030302020204" pitchFamily="66" charset="0"/>
              </a:rPr>
            </a:br>
            <a:endParaRPr lang="tr-TR" sz="4400" dirty="0" smtClean="0">
              <a:solidFill>
                <a:schemeClr val="tx1"/>
              </a:solidFill>
              <a:latin typeface="Comic Sans MS" panose="030F0702030302020204" pitchFamily="66" charset="0"/>
            </a:endParaRPr>
          </a:p>
        </p:txBody>
      </p:sp>
      <p:sp>
        <p:nvSpPr>
          <p:cNvPr id="12291" name="İçerik Yer Tutucusu 2"/>
          <p:cNvSpPr>
            <a:spLocks noGrp="1"/>
          </p:cNvSpPr>
          <p:nvPr>
            <p:ph idx="1"/>
          </p:nvPr>
        </p:nvSpPr>
        <p:spPr>
          <a:xfrm>
            <a:off x="611560" y="1772816"/>
            <a:ext cx="8043890" cy="4295796"/>
          </a:xfrm>
          <a:ln>
            <a:noFill/>
          </a:ln>
        </p:spPr>
        <p:txBody>
          <a:bodyPr/>
          <a:lstStyle/>
          <a:p>
            <a:pPr algn="just">
              <a:buFont typeface="Wingdings" pitchFamily="2" charset="2"/>
              <a:buChar char="ü"/>
            </a:pPr>
            <a:endParaRPr lang="tr-TR" sz="2400" dirty="0" smtClean="0">
              <a:solidFill>
                <a:schemeClr val="tx1"/>
              </a:solidFill>
              <a:latin typeface="Comic Sans MS" panose="030F0702030302020204" pitchFamily="66" charset="0"/>
              <a:cs typeface="Arial" charset="0"/>
            </a:endParaRPr>
          </a:p>
          <a:p>
            <a:pPr algn="just">
              <a:buFont typeface="Wingdings" pitchFamily="2" charset="2"/>
              <a:buChar char="ü"/>
            </a:pPr>
            <a:r>
              <a:rPr lang="tr-TR" sz="2400" dirty="0" smtClean="0">
                <a:solidFill>
                  <a:schemeClr val="tx1"/>
                </a:solidFill>
                <a:latin typeface="Comic Sans MS" panose="030F0702030302020204" pitchFamily="66" charset="0"/>
                <a:cs typeface="Arial" charset="0"/>
              </a:rPr>
              <a:t>Acil durum planlarının hazırlanmasını ve tatbikatların yapılmasını sağlamalı,</a:t>
            </a:r>
          </a:p>
          <a:p>
            <a:pPr algn="just">
              <a:buFont typeface="Wingdings" pitchFamily="2" charset="2"/>
              <a:buChar char="ü"/>
            </a:pPr>
            <a:r>
              <a:rPr lang="tr-TR" sz="2400" dirty="0" smtClean="0">
                <a:solidFill>
                  <a:schemeClr val="tx1"/>
                </a:solidFill>
                <a:latin typeface="Comic Sans MS" panose="030F0702030302020204" pitchFamily="66" charset="0"/>
                <a:cs typeface="Arial" charset="0"/>
              </a:rPr>
              <a:t>Acil durumlarla mücadele için işyerinin büyüklüğü ve taşıdığı özel tehlikeler, yapılan işin niteliği, çalışan sayısı ile işyerinde bulunan diğer kişileri dikkate alarak; önleme, koruma, tahliye, yangınla mücadele, ilk yardım ve benzeri konularda uygun donanıma sahip ve bu konularda eğitimli yeterli sayıda çalışanı görevlendirmeli ve her zaman hazır bulunmalarını sağlamalı,</a:t>
            </a:r>
          </a:p>
          <a:p>
            <a:pPr algn="just">
              <a:buFont typeface="Wingdings" pitchFamily="2" charset="2"/>
              <a:buChar char="ü"/>
            </a:pPr>
            <a:endParaRPr lang="tr-TR" sz="2400" dirty="0" smtClean="0">
              <a:solidFill>
                <a:schemeClr val="tx1"/>
              </a:solidFill>
              <a:latin typeface="Comic Sans MS" panose="030F0702030302020204" pitchFamily="66" charset="0"/>
              <a:cs typeface="Arial" charset="0"/>
            </a:endParaRPr>
          </a:p>
        </p:txBody>
      </p:sp>
      <p:sp>
        <p:nvSpPr>
          <p:cNvPr id="12292" name="Slayt Numarası Yer Tutucusu 1"/>
          <p:cNvSpPr>
            <a:spLocks noGrp="1"/>
          </p:cNvSpPr>
          <p:nvPr>
            <p:ph type="sldNum" sz="quarter" idx="12"/>
          </p:nvPr>
        </p:nvSpPr>
        <p:spPr bwMode="auto">
          <a:noFill/>
          <a:ln>
            <a:miter lim="800000"/>
            <a:headEnd/>
            <a:tailEnd/>
          </a:ln>
        </p:spPr>
        <p:txBody>
          <a:bodyPr/>
          <a:lstStyle/>
          <a:p>
            <a:fld id="{ACA9275C-6A5A-48D6-B5AE-797C63081392}" type="slidenum">
              <a:rPr lang="tr-TR" altLang="tr-TR" smtClean="0"/>
              <a:pPr/>
              <a:t>8</a:t>
            </a:fld>
            <a:endParaRPr lang="tr-TR" altLang="tr-TR"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Unvan 1"/>
          <p:cNvSpPr>
            <a:spLocks noGrp="1"/>
          </p:cNvSpPr>
          <p:nvPr>
            <p:ph type="title"/>
          </p:nvPr>
        </p:nvSpPr>
        <p:spPr>
          <a:xfrm>
            <a:off x="611560" y="1628800"/>
            <a:ext cx="8001056" cy="644525"/>
          </a:xfrm>
          <a:ln>
            <a:noFill/>
          </a:ln>
        </p:spPr>
        <p:txBody>
          <a:bodyPr>
            <a:noAutofit/>
          </a:bodyPr>
          <a:lstStyle/>
          <a:p>
            <a:pPr algn="ctr"/>
            <a:r>
              <a:rPr lang="tr-TR" sz="4400" b="1" dirty="0" smtClean="0">
                <a:solidFill>
                  <a:schemeClr val="tx1"/>
                </a:solidFill>
                <a:latin typeface="Comic Sans MS" panose="030F0702030302020204" pitchFamily="66" charset="0"/>
                <a:cs typeface="Arial" charset="0"/>
              </a:rPr>
              <a:t/>
            </a:r>
            <a:br>
              <a:rPr lang="tr-TR" sz="4400" b="1" dirty="0" smtClean="0">
                <a:solidFill>
                  <a:schemeClr val="tx1"/>
                </a:solidFill>
                <a:latin typeface="Comic Sans MS" panose="030F0702030302020204" pitchFamily="66" charset="0"/>
                <a:cs typeface="Arial" charset="0"/>
              </a:rPr>
            </a:br>
            <a:r>
              <a:rPr lang="tr-TR" sz="4400" b="1" dirty="0" smtClean="0">
                <a:solidFill>
                  <a:schemeClr val="tx1"/>
                </a:solidFill>
                <a:latin typeface="Comic Sans MS" panose="030F0702030302020204" pitchFamily="66" charset="0"/>
                <a:cs typeface="Arial" charset="0"/>
              </a:rPr>
              <a:t>İşverenin Yükümlülükleri </a:t>
            </a:r>
            <a:r>
              <a:rPr lang="tr-TR" sz="4400" dirty="0" smtClean="0">
                <a:solidFill>
                  <a:schemeClr val="tx1"/>
                </a:solidFill>
                <a:latin typeface="Comic Sans MS" panose="030F0702030302020204" pitchFamily="66" charset="0"/>
              </a:rPr>
              <a:t/>
            </a:r>
            <a:br>
              <a:rPr lang="tr-TR" sz="4400" dirty="0" smtClean="0">
                <a:solidFill>
                  <a:schemeClr val="tx1"/>
                </a:solidFill>
                <a:latin typeface="Comic Sans MS" panose="030F0702030302020204" pitchFamily="66" charset="0"/>
              </a:rPr>
            </a:br>
            <a:endParaRPr lang="tr-TR" sz="4400" dirty="0" smtClean="0">
              <a:solidFill>
                <a:schemeClr val="tx1"/>
              </a:solidFill>
              <a:latin typeface="Comic Sans MS" panose="030F0702030302020204" pitchFamily="66" charset="0"/>
            </a:endParaRPr>
          </a:p>
        </p:txBody>
      </p:sp>
      <p:sp>
        <p:nvSpPr>
          <p:cNvPr id="13315" name="İçerik Yer Tutucusu 2"/>
          <p:cNvSpPr>
            <a:spLocks noGrp="1"/>
          </p:cNvSpPr>
          <p:nvPr>
            <p:ph idx="1"/>
          </p:nvPr>
        </p:nvSpPr>
        <p:spPr>
          <a:xfrm>
            <a:off x="611560" y="1916832"/>
            <a:ext cx="8001056" cy="4229100"/>
          </a:xfrm>
          <a:ln>
            <a:noFill/>
          </a:ln>
        </p:spPr>
        <p:txBody>
          <a:bodyPr>
            <a:normAutofit fontScale="92500"/>
          </a:bodyPr>
          <a:lstStyle/>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Özellikle ilk yardım, acil tıbbi müdahale, kurtarma ve yangınla mücadele konularında, işyeri dışındaki kuruluşlarla irtibatı sağlayacak gerekli düzenlemeleri yapmalı,</a:t>
            </a:r>
          </a:p>
          <a:p>
            <a:pPr algn="just">
              <a:lnSpc>
                <a:spcPct val="150000"/>
              </a:lnSpc>
              <a:buFont typeface="Wingdings" pitchFamily="2" charset="2"/>
              <a:buChar char="ü"/>
            </a:pPr>
            <a:r>
              <a:rPr lang="tr-TR" sz="2400" dirty="0" smtClean="0">
                <a:solidFill>
                  <a:schemeClr val="tx1"/>
                </a:solidFill>
                <a:latin typeface="Comic Sans MS" panose="030F0702030302020204" pitchFamily="66" charset="0"/>
                <a:cs typeface="Arial" charset="0"/>
              </a:rPr>
              <a:t>Acil durumlarda enerji kaynaklarının ve tehlike yaratabilecek sistemlerin olumsuz durumlar yaratmayacak ve koruyucu sistemleri etkilemeyecek şekilde devre dışı bırakılması ile ilgili gerekli düzenlemeleri yapmalı,</a:t>
            </a:r>
          </a:p>
        </p:txBody>
      </p:sp>
      <p:sp>
        <p:nvSpPr>
          <p:cNvPr id="13316" name="Slayt Numarası Yer Tutucusu 1"/>
          <p:cNvSpPr>
            <a:spLocks noGrp="1"/>
          </p:cNvSpPr>
          <p:nvPr>
            <p:ph type="sldNum" sz="quarter" idx="12"/>
          </p:nvPr>
        </p:nvSpPr>
        <p:spPr bwMode="auto">
          <a:noFill/>
          <a:ln>
            <a:miter lim="800000"/>
            <a:headEnd/>
            <a:tailEnd/>
          </a:ln>
        </p:spPr>
        <p:txBody>
          <a:bodyPr/>
          <a:lstStyle/>
          <a:p>
            <a:fld id="{B52E190F-43D7-4ABB-8B91-322E493B2581}" type="slidenum">
              <a:rPr lang="tr-TR" altLang="tr-TR" smtClean="0"/>
              <a:pPr/>
              <a:t>9</a:t>
            </a:fld>
            <a:endParaRPr lang="tr-TR" altLang="tr-TR"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1723</TotalTime>
  <Words>904</Words>
  <Application>Microsoft Office PowerPoint</Application>
  <PresentationFormat>Ekran Gösterisi (4:3)</PresentationFormat>
  <Paragraphs>128</Paragraphs>
  <Slides>25</Slides>
  <Notes>11</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Geçmişe bakış</vt:lpstr>
      <vt:lpstr>PowerPoint Sunusu</vt:lpstr>
      <vt:lpstr>PowerPoint Sunusu</vt:lpstr>
      <vt:lpstr>PowerPoint Sunusu</vt:lpstr>
      <vt:lpstr>Acil Durum</vt:lpstr>
      <vt:lpstr>Acil Durum Planı</vt:lpstr>
      <vt:lpstr>Güvenli Yer (Toplanma Yeri)</vt:lpstr>
      <vt:lpstr>  İşverenin Yükümlülükleri  </vt:lpstr>
      <vt:lpstr> İşverenin Yükümlülükleri  </vt:lpstr>
      <vt:lpstr> İşverenin Yükümlülükleri  </vt:lpstr>
      <vt:lpstr>İşverenin Yükümlülükleri </vt:lpstr>
      <vt:lpstr> Tatbikat </vt:lpstr>
      <vt:lpstr>Kaçış Yolu</vt:lpstr>
      <vt:lpstr>PowerPoint Sunusu</vt:lpstr>
      <vt:lpstr>Çalışanın Yükümlülükleri </vt:lpstr>
      <vt:lpstr>ÇALIŞANIN YÜKÜMLÜLÜKLERİ </vt:lpstr>
      <vt:lpstr> Acil Durum Müdahale ve Tahliye Yöntemleri  </vt:lpstr>
      <vt:lpstr>PowerPoint Sunusu</vt:lpstr>
      <vt:lpstr>PowerPoint Sunusu</vt:lpstr>
      <vt:lpstr>Tahliye</vt:lpstr>
      <vt:lpstr>Kaçış Yolu Kapıları</vt:lpstr>
      <vt:lpstr>Kurtarma</vt:lpstr>
      <vt:lpstr>Yangında Kurtarma   </vt:lpstr>
      <vt:lpstr>Yangında Kurtarma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Aykut Çakır</cp:lastModifiedBy>
  <cp:revision>220</cp:revision>
  <dcterms:created xsi:type="dcterms:W3CDTF">2016-01-07T07:25:17Z</dcterms:created>
  <dcterms:modified xsi:type="dcterms:W3CDTF">2018-02-14T16:21:42Z</dcterms:modified>
</cp:coreProperties>
</file>