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69" r:id="rId5"/>
    <p:sldId id="258" r:id="rId6"/>
    <p:sldId id="284" r:id="rId7"/>
    <p:sldId id="259" r:id="rId8"/>
    <p:sldId id="260" r:id="rId9"/>
    <p:sldId id="270" r:id="rId10"/>
    <p:sldId id="271" r:id="rId11"/>
    <p:sldId id="275" r:id="rId12"/>
    <p:sldId id="272" r:id="rId13"/>
    <p:sldId id="273" r:id="rId14"/>
    <p:sldId id="274" r:id="rId15"/>
    <p:sldId id="276" r:id="rId16"/>
    <p:sldId id="277" r:id="rId17"/>
    <p:sldId id="265" r:id="rId18"/>
    <p:sldId id="283" r:id="rId19"/>
    <p:sldId id="26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7" d="100"/>
          <a:sy n="67" d="100"/>
        </p:scale>
        <p:origin x="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dirty="0" smtClean="0"/>
              <a:t>Katılım Oranı</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manualLayout>
          <c:layoutTarget val="inner"/>
          <c:xMode val="edge"/>
          <c:yMode val="edge"/>
          <c:x val="0.10952546554450064"/>
          <c:y val="0.13766589904574586"/>
          <c:w val="0.61052278639583024"/>
          <c:h val="0.78509379457873363"/>
        </c:manualLayout>
      </c:layout>
      <c:barChart>
        <c:barDir val="col"/>
        <c:grouping val="clustered"/>
        <c:varyColors val="0"/>
        <c:dLbls>
          <c:showLegendKey val="0"/>
          <c:showVal val="0"/>
          <c:showCatName val="0"/>
          <c:showSerName val="0"/>
          <c:showPercent val="0"/>
          <c:showBubbleSize val="0"/>
        </c:dLbls>
        <c:gapWidth val="219"/>
        <c:overlap val="-27"/>
        <c:axId val="444971192"/>
        <c:axId val="444965616"/>
      </c:barChart>
      <c:catAx>
        <c:axId val="444971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44965616"/>
        <c:crosses val="autoZero"/>
        <c:auto val="1"/>
        <c:lblAlgn val="ctr"/>
        <c:lblOffset val="100"/>
        <c:noMultiLvlLbl val="0"/>
      </c:catAx>
      <c:valAx>
        <c:axId val="444965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44971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78280479783763E-2"/>
          <c:y val="0.17986417045236655"/>
          <c:w val="0.89260396161417321"/>
          <c:h val="0.58732655097646702"/>
        </c:manualLayout>
      </c:layout>
      <c:barChart>
        <c:barDir val="col"/>
        <c:grouping val="clustered"/>
        <c:varyColors val="0"/>
        <c:ser>
          <c:idx val="0"/>
          <c:order val="0"/>
          <c:tx>
            <c:strRef>
              <c:f>Sayfa1!$B$1</c:f>
              <c:strCache>
                <c:ptCount val="1"/>
                <c:pt idx="0">
                  <c:v>2015</c:v>
                </c:pt>
              </c:strCache>
            </c:strRef>
          </c:tx>
          <c:spPr>
            <a:solidFill>
              <a:schemeClr val="accent1"/>
            </a:solidFill>
            <a:ln>
              <a:noFill/>
            </a:ln>
            <a:effectLst/>
          </c:spPr>
          <c:invertIfNegative val="0"/>
          <c:cat>
            <c:numRef>
              <c:f>Sayfa1!$A$2</c:f>
              <c:numCache>
                <c:formatCode>General</c:formatCode>
                <c:ptCount val="1"/>
                <c:pt idx="0">
                  <c:v>2015</c:v>
                </c:pt>
              </c:numCache>
            </c:numRef>
          </c:cat>
          <c:val>
            <c:numRef>
              <c:f>Sayfa1!$B$2</c:f>
              <c:numCache>
                <c:formatCode>General</c:formatCode>
                <c:ptCount val="1"/>
                <c:pt idx="0">
                  <c:v>50</c:v>
                </c:pt>
              </c:numCache>
            </c:numRef>
          </c:val>
          <c:extLst>
            <c:ext xmlns:c16="http://schemas.microsoft.com/office/drawing/2014/chart" uri="{C3380CC4-5D6E-409C-BE32-E72D297353CC}">
              <c16:uniqueId val="{00000000-EAB2-45A7-8DC8-07F5D9B31AF1}"/>
            </c:ext>
          </c:extLst>
        </c:ser>
        <c:ser>
          <c:idx val="1"/>
          <c:order val="1"/>
          <c:tx>
            <c:strRef>
              <c:f>Sayfa1!$C$1</c:f>
              <c:strCache>
                <c:ptCount val="1"/>
                <c:pt idx="0">
                  <c:v>2016</c:v>
                </c:pt>
              </c:strCache>
            </c:strRef>
          </c:tx>
          <c:spPr>
            <a:solidFill>
              <a:schemeClr val="accent2"/>
            </a:solidFill>
            <a:ln>
              <a:noFill/>
            </a:ln>
            <a:effectLst/>
          </c:spPr>
          <c:invertIfNegative val="0"/>
          <c:cat>
            <c:numRef>
              <c:f>Sayfa1!$A$2</c:f>
              <c:numCache>
                <c:formatCode>General</c:formatCode>
                <c:ptCount val="1"/>
                <c:pt idx="0">
                  <c:v>2015</c:v>
                </c:pt>
              </c:numCache>
            </c:numRef>
          </c:cat>
          <c:val>
            <c:numRef>
              <c:f>Sayfa1!$C$2</c:f>
              <c:numCache>
                <c:formatCode>General</c:formatCode>
                <c:ptCount val="1"/>
                <c:pt idx="0">
                  <c:v>75</c:v>
                </c:pt>
              </c:numCache>
            </c:numRef>
          </c:val>
          <c:extLst>
            <c:ext xmlns:c16="http://schemas.microsoft.com/office/drawing/2014/chart" uri="{C3380CC4-5D6E-409C-BE32-E72D297353CC}">
              <c16:uniqueId val="{00000001-EAB2-45A7-8DC8-07F5D9B31AF1}"/>
            </c:ext>
          </c:extLst>
        </c:ser>
        <c:dLbls>
          <c:showLegendKey val="0"/>
          <c:showVal val="0"/>
          <c:showCatName val="0"/>
          <c:showSerName val="0"/>
          <c:showPercent val="0"/>
          <c:showBubbleSize val="0"/>
        </c:dLbls>
        <c:gapWidth val="219"/>
        <c:overlap val="-27"/>
        <c:axId val="349859976"/>
        <c:axId val="349860632"/>
      </c:barChart>
      <c:catAx>
        <c:axId val="349859976"/>
        <c:scaling>
          <c:orientation val="minMax"/>
        </c:scaling>
        <c:delete val="1"/>
        <c:axPos val="b"/>
        <c:numFmt formatCode="General" sourceLinked="1"/>
        <c:majorTickMark val="none"/>
        <c:minorTickMark val="none"/>
        <c:tickLblPos val="nextTo"/>
        <c:crossAx val="349860632"/>
        <c:crosses val="autoZero"/>
        <c:auto val="1"/>
        <c:lblAlgn val="ctr"/>
        <c:lblOffset val="100"/>
        <c:noMultiLvlLbl val="0"/>
      </c:catAx>
      <c:valAx>
        <c:axId val="349860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49859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5401705-0D87-4E45-9EAB-944B94A766D1}" type="datetimeFigureOut">
              <a:rPr lang="tr-TR" smtClean="0"/>
              <a:t>15.06.2017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157155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401705-0D87-4E45-9EAB-944B94A766D1}" type="datetimeFigureOut">
              <a:rPr lang="tr-TR" smtClean="0"/>
              <a:t>15.06.2017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159053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401705-0D87-4E45-9EAB-944B94A766D1}" type="datetimeFigureOut">
              <a:rPr lang="tr-TR" smtClean="0"/>
              <a:t>15.06.2017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317854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401705-0D87-4E45-9EAB-944B94A766D1}" type="datetimeFigureOut">
              <a:rPr lang="tr-TR" smtClean="0"/>
              <a:t>15.06.2017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238085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5401705-0D87-4E45-9EAB-944B94A766D1}" type="datetimeFigureOut">
              <a:rPr lang="tr-TR" smtClean="0"/>
              <a:t>15.06.2017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98524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401705-0D87-4E45-9EAB-944B94A766D1}" type="datetimeFigureOut">
              <a:rPr lang="tr-TR" smtClean="0"/>
              <a:t>15.06.2017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329417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401705-0D87-4E45-9EAB-944B94A766D1}" type="datetimeFigureOut">
              <a:rPr lang="tr-TR" smtClean="0"/>
              <a:t>15.06.2017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339635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401705-0D87-4E45-9EAB-944B94A766D1}" type="datetimeFigureOut">
              <a:rPr lang="tr-TR" smtClean="0"/>
              <a:t>15.06.2017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8154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401705-0D87-4E45-9EAB-944B94A766D1}" type="datetimeFigureOut">
              <a:rPr lang="tr-TR" smtClean="0"/>
              <a:t>15.06.2017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49403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401705-0D87-4E45-9EAB-944B94A766D1}" type="datetimeFigureOut">
              <a:rPr lang="tr-TR" smtClean="0"/>
              <a:t>15.06.2017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55967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401705-0D87-4E45-9EAB-944B94A766D1}" type="datetimeFigureOut">
              <a:rPr lang="tr-TR" smtClean="0"/>
              <a:t>15.06.2017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CA275E-701C-4239-A86D-973592D22902}" type="slidenum">
              <a:rPr lang="tr-TR" smtClean="0"/>
              <a:t>‹#›</a:t>
            </a:fld>
            <a:endParaRPr lang="tr-TR"/>
          </a:p>
        </p:txBody>
      </p:sp>
    </p:spTree>
    <p:extLst>
      <p:ext uri="{BB962C8B-B14F-4D97-AF65-F5344CB8AC3E}">
        <p14:creationId xmlns:p14="http://schemas.microsoft.com/office/powerpoint/2010/main" val="3029897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01705-0D87-4E45-9EAB-944B94A766D1}" type="datetimeFigureOut">
              <a:rPr lang="tr-TR" smtClean="0"/>
              <a:t>15.06.2017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A275E-701C-4239-A86D-973592D22902}" type="slidenum">
              <a:rPr lang="tr-TR" smtClean="0"/>
              <a:t>‹#›</a:t>
            </a:fld>
            <a:endParaRPr lang="tr-TR"/>
          </a:p>
        </p:txBody>
      </p:sp>
    </p:spTree>
    <p:extLst>
      <p:ext uri="{BB962C8B-B14F-4D97-AF65-F5344CB8AC3E}">
        <p14:creationId xmlns:p14="http://schemas.microsoft.com/office/powerpoint/2010/main" val="1444122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2350995" y="2420470"/>
            <a:ext cx="7840403" cy="1223962"/>
          </a:xfrm>
        </p:spPr>
        <p:txBody>
          <a:bodyPr>
            <a:normAutofit/>
          </a:bodyPr>
          <a:lstStyle/>
          <a:p>
            <a:r>
              <a:rPr lang="tr-TR" sz="3600" dirty="0" smtClean="0">
                <a:latin typeface="Times New Roman" panose="02020603050405020304" pitchFamily="18" charset="0"/>
                <a:cs typeface="Times New Roman" panose="02020603050405020304" pitchFamily="18" charset="0"/>
              </a:rPr>
              <a:t>Çankaya Üniversitesi </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Personel Daire Başkanlığı</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2887408" y="3742064"/>
            <a:ext cx="6767579" cy="1367818"/>
          </a:xfrm>
        </p:spPr>
        <p:txBody>
          <a:bodyPr>
            <a:normAutofit/>
          </a:bodyPr>
          <a:lstStyle/>
          <a:p>
            <a:r>
              <a:rPr lang="tr-TR" sz="2800" dirty="0" smtClean="0">
                <a:latin typeface="Times New Roman" panose="02020603050405020304" pitchFamily="18" charset="0"/>
                <a:cs typeface="Times New Roman" panose="02020603050405020304" pitchFamily="18" charset="0"/>
              </a:rPr>
              <a:t>İdari Personel Hizmet İçi Eğitim                          Kurulu </a:t>
            </a:r>
            <a:r>
              <a:rPr lang="tr-TR" sz="2800" dirty="0">
                <a:latin typeface="Times New Roman" panose="02020603050405020304" pitchFamily="18" charset="0"/>
                <a:cs typeface="Times New Roman" panose="02020603050405020304" pitchFamily="18" charset="0"/>
              </a:rPr>
              <a:t>1</a:t>
            </a:r>
            <a:r>
              <a:rPr lang="tr-TR" sz="2800" dirty="0" smtClean="0">
                <a:latin typeface="Times New Roman" panose="02020603050405020304" pitchFamily="18" charset="0"/>
                <a:cs typeface="Times New Roman" panose="02020603050405020304" pitchFamily="18" charset="0"/>
              </a:rPr>
              <a:t>. Olağan Toplantısı                                                                                                    15 Haziran 2017</a:t>
            </a:r>
            <a:endParaRPr lang="tr-TR" sz="28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837" y="564959"/>
            <a:ext cx="1882971" cy="1855511"/>
          </a:xfrm>
          <a:prstGeom prst="rect">
            <a:avLst/>
          </a:prstGeom>
        </p:spPr>
      </p:pic>
    </p:spTree>
    <p:extLst>
      <p:ext uri="{BB962C8B-B14F-4D97-AF65-F5344CB8AC3E}">
        <p14:creationId xmlns:p14="http://schemas.microsoft.com/office/powerpoint/2010/main" val="2044228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96874" y="3184162"/>
            <a:ext cx="10245743" cy="1675221"/>
          </a:xfrm>
        </p:spPr>
        <p:txBody>
          <a:bodyPr>
            <a:normAutofit fontScale="92500"/>
          </a:bodyPr>
          <a:lstStyle/>
          <a:p>
            <a:pPr algn="just"/>
            <a:r>
              <a:rPr lang="tr-TR" dirty="0" smtClean="0"/>
              <a:t>30 Kasım 2015 </a:t>
            </a:r>
            <a:r>
              <a:rPr lang="tr-TR" dirty="0"/>
              <a:t>tarihlerinde </a:t>
            </a:r>
            <a:r>
              <a:rPr lang="tr-TR" dirty="0" smtClean="0"/>
              <a:t>Kütüphane Toplantı Odasında yapılmıştır</a:t>
            </a:r>
            <a:r>
              <a:rPr lang="tr-TR" dirty="0"/>
              <a:t>.</a:t>
            </a:r>
          </a:p>
          <a:p>
            <a:pPr algn="just"/>
            <a:r>
              <a:rPr lang="tr-TR" dirty="0"/>
              <a:t>Eğitim, </a:t>
            </a:r>
            <a:r>
              <a:rPr lang="tr-TR" dirty="0" smtClean="0"/>
              <a:t>Uzm. Psikolog </a:t>
            </a:r>
            <a:r>
              <a:rPr lang="tr-TR" dirty="0" err="1" smtClean="0"/>
              <a:t>Tansen</a:t>
            </a:r>
            <a:r>
              <a:rPr lang="tr-TR" dirty="0" smtClean="0"/>
              <a:t> TAYGUR ALTINTAŞ tarafından </a:t>
            </a:r>
            <a:r>
              <a:rPr lang="tr-TR" dirty="0"/>
              <a:t>verilmiştir.</a:t>
            </a:r>
          </a:p>
          <a:p>
            <a:pPr algn="just"/>
            <a:r>
              <a:rPr lang="tr-TR" dirty="0"/>
              <a:t>Eğitime </a:t>
            </a:r>
            <a:r>
              <a:rPr lang="tr-TR" dirty="0" smtClean="0"/>
              <a:t>10 </a:t>
            </a:r>
            <a:r>
              <a:rPr lang="tr-TR" dirty="0"/>
              <a:t>personel katılmıştır.</a:t>
            </a:r>
          </a:p>
          <a:p>
            <a:pPr marL="0" indent="0">
              <a:buNone/>
            </a:pPr>
            <a:endParaRPr lang="tr-TR" dirty="0"/>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
        <p:nvSpPr>
          <p:cNvPr id="5" name="Dikdörtgen 4"/>
          <p:cNvSpPr/>
          <p:nvPr/>
        </p:nvSpPr>
        <p:spPr>
          <a:xfrm>
            <a:off x="1071154" y="2206973"/>
            <a:ext cx="7707085" cy="523220"/>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POZİTİF YAŞAM BECERİLERİ EĞİTİMİ</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150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txBox="1">
            <a:spLocks/>
          </p:cNvSpPr>
          <p:nvPr/>
        </p:nvSpPr>
        <p:spPr>
          <a:xfrm>
            <a:off x="896874" y="3184162"/>
            <a:ext cx="10245743" cy="167522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t>20 Kasım 2015 tarihlerinde Kütüphane Toplantı Odasında yapılmıştır.</a:t>
            </a:r>
          </a:p>
          <a:p>
            <a:pPr algn="just"/>
            <a:r>
              <a:rPr lang="tr-TR" dirty="0" smtClean="0"/>
              <a:t>Toplantı, Üst Yönetici Sekreteri, Şef Sekreter Mürvet ÖZYURT tarafından yapılmıştır.</a:t>
            </a:r>
          </a:p>
          <a:p>
            <a:pPr algn="just"/>
            <a:r>
              <a:rPr lang="tr-TR" dirty="0" smtClean="0"/>
              <a:t>Eğitime 40 personel katılmıştır.</a:t>
            </a:r>
          </a:p>
          <a:p>
            <a:pPr marL="0" indent="0">
              <a:buFont typeface="Arial" panose="020B0604020202020204" pitchFamily="34" charset="0"/>
              <a:buNone/>
            </a:pPr>
            <a:endParaRPr lang="tr-TR" dirty="0"/>
          </a:p>
        </p:txBody>
      </p:sp>
      <p:pic>
        <p:nvPicPr>
          <p:cNvPr id="5"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
        <p:nvSpPr>
          <p:cNvPr id="6" name="Dikdörtgen 5"/>
          <p:cNvSpPr/>
          <p:nvPr/>
        </p:nvSpPr>
        <p:spPr>
          <a:xfrm>
            <a:off x="1058091" y="2154722"/>
            <a:ext cx="7707085" cy="523220"/>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SEKRETERLER ARASI İLETİŞİM</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3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
        <p:nvSpPr>
          <p:cNvPr id="5" name="Dikdörtgen 4"/>
          <p:cNvSpPr/>
          <p:nvPr/>
        </p:nvSpPr>
        <p:spPr>
          <a:xfrm>
            <a:off x="1071154" y="2206973"/>
            <a:ext cx="9170126" cy="523220"/>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BEN SORUMLUYUM ŞİMDİ NE YAPABİLİRİM</a:t>
            </a:r>
            <a:endParaRPr lang="tr-TR" sz="2800" b="1" dirty="0">
              <a:latin typeface="Times New Roman" panose="02020603050405020304" pitchFamily="18" charset="0"/>
              <a:cs typeface="Times New Roman" panose="02020603050405020304" pitchFamily="18" charset="0"/>
            </a:endParaRPr>
          </a:p>
        </p:txBody>
      </p:sp>
      <p:sp>
        <p:nvSpPr>
          <p:cNvPr id="7" name="İçerik Yer Tutucusu 2"/>
          <p:cNvSpPr>
            <a:spLocks noGrp="1"/>
          </p:cNvSpPr>
          <p:nvPr>
            <p:ph idx="1"/>
          </p:nvPr>
        </p:nvSpPr>
        <p:spPr>
          <a:xfrm>
            <a:off x="896874" y="3184162"/>
            <a:ext cx="10245743" cy="1675221"/>
          </a:xfrm>
        </p:spPr>
        <p:txBody>
          <a:bodyPr>
            <a:normAutofit fontScale="92500" lnSpcReduction="10000"/>
          </a:bodyPr>
          <a:lstStyle/>
          <a:p>
            <a:pPr algn="just"/>
            <a:r>
              <a:rPr lang="tr-TR" dirty="0" smtClean="0"/>
              <a:t>17 Aralık 2015 </a:t>
            </a:r>
            <a:r>
              <a:rPr lang="tr-TR" dirty="0"/>
              <a:t>tarihlerinde </a:t>
            </a:r>
            <a:r>
              <a:rPr lang="tr-TR" dirty="0" smtClean="0"/>
              <a:t>Kütüphane Toplantı Odasında yapılmıştır</a:t>
            </a:r>
            <a:r>
              <a:rPr lang="tr-TR" dirty="0"/>
              <a:t>.</a:t>
            </a:r>
          </a:p>
          <a:p>
            <a:pPr algn="just"/>
            <a:r>
              <a:rPr lang="tr-TR" dirty="0"/>
              <a:t>Eğitim, </a:t>
            </a:r>
            <a:r>
              <a:rPr lang="tr-TR" dirty="0" smtClean="0"/>
              <a:t>Koru Hastanesi İş Geliştirme Müdürü Levent Galip YEŞİL tarafından </a:t>
            </a:r>
            <a:r>
              <a:rPr lang="tr-TR" dirty="0"/>
              <a:t>verilmiştir.</a:t>
            </a:r>
          </a:p>
          <a:p>
            <a:pPr algn="just"/>
            <a:r>
              <a:rPr lang="tr-TR" dirty="0"/>
              <a:t>Eğitime </a:t>
            </a:r>
            <a:r>
              <a:rPr lang="tr-TR" dirty="0" smtClean="0"/>
              <a:t>16 </a:t>
            </a:r>
            <a:r>
              <a:rPr lang="tr-TR" dirty="0"/>
              <a:t>personel katılmıştır.</a:t>
            </a:r>
          </a:p>
          <a:p>
            <a:pPr marL="0" indent="0">
              <a:buNone/>
            </a:pPr>
            <a:endParaRPr lang="tr-TR" dirty="0"/>
          </a:p>
        </p:txBody>
      </p:sp>
    </p:spTree>
    <p:extLst>
      <p:ext uri="{BB962C8B-B14F-4D97-AF65-F5344CB8AC3E}">
        <p14:creationId xmlns:p14="http://schemas.microsoft.com/office/powerpoint/2010/main" val="3099919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
        <p:nvSpPr>
          <p:cNvPr id="5" name="İçerik Yer Tutucusu 2"/>
          <p:cNvSpPr>
            <a:spLocks noGrp="1"/>
          </p:cNvSpPr>
          <p:nvPr>
            <p:ph idx="1"/>
          </p:nvPr>
        </p:nvSpPr>
        <p:spPr>
          <a:xfrm>
            <a:off x="973127" y="3061052"/>
            <a:ext cx="10245743" cy="1675221"/>
          </a:xfrm>
        </p:spPr>
        <p:txBody>
          <a:bodyPr>
            <a:normAutofit/>
          </a:bodyPr>
          <a:lstStyle/>
          <a:p>
            <a:pPr algn="just"/>
            <a:r>
              <a:rPr lang="tr-TR" dirty="0" smtClean="0"/>
              <a:t>19 Şubat 2016 tarihlerinde Kütüphane Toplantı Odasında yapılmıştır.</a:t>
            </a:r>
          </a:p>
          <a:p>
            <a:pPr algn="just"/>
            <a:r>
              <a:rPr lang="tr-TR" dirty="0" smtClean="0"/>
              <a:t>Eğitim, Kızılay ODTÜ Şubesi tarafından verilmiştir.</a:t>
            </a:r>
          </a:p>
          <a:p>
            <a:pPr algn="just"/>
            <a:r>
              <a:rPr lang="tr-TR" dirty="0" smtClean="0"/>
              <a:t>Eğitime 14 personel katılmıştır.</a:t>
            </a:r>
          </a:p>
          <a:p>
            <a:pPr marL="0" indent="0">
              <a:buNone/>
            </a:pPr>
            <a:endParaRPr lang="tr-TR" dirty="0"/>
          </a:p>
        </p:txBody>
      </p:sp>
      <p:sp>
        <p:nvSpPr>
          <p:cNvPr id="6" name="Dikdörtgen 5"/>
          <p:cNvSpPr/>
          <p:nvPr/>
        </p:nvSpPr>
        <p:spPr>
          <a:xfrm>
            <a:off x="1071154" y="2206973"/>
            <a:ext cx="7707085" cy="523220"/>
          </a:xfrm>
          <a:prstGeom prst="rect">
            <a:avLst/>
          </a:prstGeom>
        </p:spPr>
        <p:txBody>
          <a:bodyPr wrap="square">
            <a:spAutoFit/>
          </a:bodyPr>
          <a:lstStyle/>
          <a:p>
            <a:pPr algn="just"/>
            <a:r>
              <a:rPr lang="tr-TR" sz="2400" b="1"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İLK YARDIM (GÜNCELLEME)</a:t>
            </a:r>
          </a:p>
        </p:txBody>
      </p:sp>
    </p:spTree>
    <p:extLst>
      <p:ext uri="{BB962C8B-B14F-4D97-AF65-F5344CB8AC3E}">
        <p14:creationId xmlns:p14="http://schemas.microsoft.com/office/powerpoint/2010/main" val="2288830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
        <p:nvSpPr>
          <p:cNvPr id="5" name="Dikdörtgen 4"/>
          <p:cNvSpPr/>
          <p:nvPr/>
        </p:nvSpPr>
        <p:spPr>
          <a:xfrm>
            <a:off x="1071154" y="2206973"/>
            <a:ext cx="9170126" cy="523220"/>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RESMİ YAZIŞMA KURALLARI</a:t>
            </a:r>
            <a:endParaRPr lang="tr-TR" sz="2800" b="1"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896874" y="3184162"/>
            <a:ext cx="10245743" cy="167522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t>20 Şubat 2016 tarihlerinde Balgat Kampüs Mavi Salonda yapılmıştır.</a:t>
            </a:r>
          </a:p>
          <a:p>
            <a:pPr algn="just"/>
            <a:r>
              <a:rPr lang="tr-TR" dirty="0" smtClean="0"/>
              <a:t>Eğitim, Hacettepe Üniversitesi Meslek Yüksekokul Müdürü Doç. Dr. Mehmet ALTINÖZ tarafından verilmiştir.</a:t>
            </a:r>
          </a:p>
          <a:p>
            <a:pPr algn="just"/>
            <a:r>
              <a:rPr lang="tr-TR" dirty="0" smtClean="0"/>
              <a:t>Eğitime 68 personel katılmıştır.</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1787743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
        <p:nvSpPr>
          <p:cNvPr id="5" name="Dikdörtgen 4"/>
          <p:cNvSpPr/>
          <p:nvPr/>
        </p:nvSpPr>
        <p:spPr>
          <a:xfrm>
            <a:off x="1071154" y="2206973"/>
            <a:ext cx="9170126" cy="523220"/>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TAKIM OLMA</a:t>
            </a:r>
            <a:endParaRPr lang="tr-TR" sz="2800" b="1"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896874" y="3184162"/>
            <a:ext cx="10245743" cy="167522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t>14 Nisan 2016 tarihlerinde Kütüphane </a:t>
            </a:r>
            <a:r>
              <a:rPr lang="tr-TR" dirty="0"/>
              <a:t>Toplantı Odasında yapılmıştır</a:t>
            </a:r>
            <a:r>
              <a:rPr lang="tr-TR" dirty="0" smtClean="0"/>
              <a:t>. </a:t>
            </a:r>
          </a:p>
          <a:p>
            <a:pPr algn="just"/>
            <a:r>
              <a:rPr lang="tr-TR" dirty="0" smtClean="0"/>
              <a:t>Eğitim, MORFİLL Danışmanlık ve Kurumsal Hizmetler tarafından verilmiştir.</a:t>
            </a:r>
          </a:p>
          <a:p>
            <a:pPr algn="just"/>
            <a:r>
              <a:rPr lang="tr-TR" dirty="0" smtClean="0"/>
              <a:t>Eğitime 13 personel katılmıştır.</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2423333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
        <p:nvSpPr>
          <p:cNvPr id="5" name="Dikdörtgen 4"/>
          <p:cNvSpPr/>
          <p:nvPr/>
        </p:nvSpPr>
        <p:spPr>
          <a:xfrm>
            <a:off x="992777" y="2141659"/>
            <a:ext cx="9170126" cy="523220"/>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MOTİVASYON</a:t>
            </a:r>
            <a:endParaRPr lang="tr-TR" sz="2800" b="1"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896874" y="3184162"/>
            <a:ext cx="10245743" cy="167522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dirty="0" smtClean="0"/>
              <a:t>24 Mayıs 2016 tarihlerinde Kütüphane </a:t>
            </a:r>
            <a:r>
              <a:rPr lang="tr-TR" dirty="0"/>
              <a:t>Toplantı Odasında yapılmıştır</a:t>
            </a:r>
            <a:r>
              <a:rPr lang="tr-TR" dirty="0" smtClean="0"/>
              <a:t>. </a:t>
            </a:r>
          </a:p>
          <a:p>
            <a:pPr algn="just"/>
            <a:r>
              <a:rPr lang="tr-TR" dirty="0" smtClean="0"/>
              <a:t>Eğitim, Psikoloji Bölümü </a:t>
            </a:r>
            <a:r>
              <a:rPr lang="tr-TR" dirty="0" err="1" smtClean="0"/>
              <a:t>Öğr</a:t>
            </a:r>
            <a:r>
              <a:rPr lang="tr-TR" dirty="0" smtClean="0"/>
              <a:t>. Gör. Tuğba YILMAZ tarafından verilmiştir.</a:t>
            </a:r>
          </a:p>
          <a:p>
            <a:pPr algn="just"/>
            <a:r>
              <a:rPr lang="tr-TR" dirty="0" smtClean="0"/>
              <a:t>Eğitime 11 personel katılmıştır.</a:t>
            </a:r>
          </a:p>
          <a:p>
            <a:pPr marL="0" indent="0">
              <a:buFont typeface="Arial" panose="020B0604020202020204" pitchFamily="34" charset="0"/>
              <a:buNone/>
            </a:pPr>
            <a:endParaRPr lang="tr-TR" dirty="0"/>
          </a:p>
        </p:txBody>
      </p:sp>
    </p:spTree>
    <p:extLst>
      <p:ext uri="{BB962C8B-B14F-4D97-AF65-F5344CB8AC3E}">
        <p14:creationId xmlns:p14="http://schemas.microsoft.com/office/powerpoint/2010/main" val="696330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noGrp="1"/>
          </p:cNvSpPr>
          <p:nvPr>
            <p:ph idx="1"/>
          </p:nvPr>
        </p:nvSpPr>
        <p:spPr>
          <a:xfrm>
            <a:off x="1308463" y="1873770"/>
            <a:ext cx="9625148" cy="436279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900" b="1" dirty="0" smtClean="0">
                <a:latin typeface="Times New Roman" panose="02020603050405020304" pitchFamily="18" charset="0"/>
                <a:cs typeface="Times New Roman" panose="02020603050405020304" pitchFamily="18" charset="0"/>
              </a:rPr>
              <a:t>2015-2016 Yılı Hizmet İçi Eğitim Programı                               </a:t>
            </a:r>
          </a:p>
          <a:p>
            <a:pPr marL="0" indent="0">
              <a:buFont typeface="Arial" panose="020B0604020202020204" pitchFamily="34" charset="0"/>
              <a:buNone/>
            </a:pPr>
            <a:r>
              <a:rPr lang="tr-TR" sz="3200" b="1" dirty="0" smtClean="0">
                <a:latin typeface="Calibri" pitchFamily="34" charset="0"/>
              </a:rPr>
              <a:t> </a:t>
            </a:r>
          </a:p>
          <a:p>
            <a:pPr marL="285750" indent="-285750" algn="just"/>
            <a:r>
              <a:rPr lang="tr-TR" sz="3200" dirty="0"/>
              <a:t>Sekreterler Arası </a:t>
            </a:r>
            <a:r>
              <a:rPr lang="tr-TR" sz="3200" dirty="0" smtClean="0"/>
              <a:t>İletişim            (Kasım)               </a:t>
            </a:r>
          </a:p>
          <a:p>
            <a:pPr marL="285750" indent="-285750" algn="just"/>
            <a:r>
              <a:rPr lang="tr-TR" sz="3200" dirty="0" smtClean="0"/>
              <a:t>Pozitif Yaşam Becerileri              (Kasım)</a:t>
            </a:r>
          </a:p>
          <a:p>
            <a:pPr marL="285750" indent="-285750" algn="just"/>
            <a:r>
              <a:rPr lang="tr-TR" sz="3200" dirty="0" smtClean="0"/>
              <a:t>Ben Sorumluyum Şimdi </a:t>
            </a:r>
          </a:p>
          <a:p>
            <a:pPr marL="0" indent="0" algn="just">
              <a:buNone/>
            </a:pPr>
            <a:r>
              <a:rPr lang="tr-TR" sz="3200" dirty="0"/>
              <a:t> </a:t>
            </a:r>
            <a:r>
              <a:rPr lang="tr-TR" sz="3200" dirty="0" smtClean="0"/>
              <a:t>     Ne Yapabilirim                            (Aralık)</a:t>
            </a:r>
          </a:p>
          <a:p>
            <a:pPr marL="285750" indent="-285750" algn="just"/>
            <a:r>
              <a:rPr lang="tr-TR" sz="3200" dirty="0" smtClean="0"/>
              <a:t>İlk Yardım                                      (Şubat)</a:t>
            </a:r>
          </a:p>
          <a:p>
            <a:pPr marL="285750" indent="-285750" algn="just"/>
            <a:r>
              <a:rPr lang="tr-TR" sz="3200" dirty="0" smtClean="0"/>
              <a:t>Resmi Yazışma Kuralları              (Şubat)</a:t>
            </a:r>
          </a:p>
          <a:p>
            <a:pPr marL="285750" indent="-285750" algn="just"/>
            <a:r>
              <a:rPr lang="tr-TR" sz="3200" dirty="0" smtClean="0"/>
              <a:t>Takım Olma                                   (Nisan)</a:t>
            </a:r>
          </a:p>
          <a:p>
            <a:pPr marL="285750" indent="-285750" algn="just"/>
            <a:r>
              <a:rPr lang="tr-TR" sz="3200" dirty="0"/>
              <a:t>Motivasyon   </a:t>
            </a:r>
            <a:r>
              <a:rPr lang="tr-TR" sz="3200" dirty="0" smtClean="0"/>
              <a:t>                                (Mayıs)</a:t>
            </a:r>
          </a:p>
          <a:p>
            <a:pPr marL="0" indent="0">
              <a:buFont typeface="Arial" panose="020B0604020202020204" pitchFamily="34" charset="0"/>
              <a:buNone/>
            </a:pPr>
            <a:endParaRPr lang="tr-TR" sz="3200" dirty="0">
              <a:latin typeface="Times New Roman" panose="02020603050405020304" pitchFamily="18" charset="0"/>
              <a:cs typeface="Times New Roman" panose="02020603050405020304" pitchFamily="18" charset="0"/>
            </a:endParaRPr>
          </a:p>
        </p:txBody>
      </p:sp>
      <p:pic>
        <p:nvPicPr>
          <p:cNvPr id="5" name="0 Resim"/>
          <p:cNvPicPr/>
          <p:nvPr/>
        </p:nvPicPr>
        <p:blipFill>
          <a:blip r:embed="rId2" cstate="print">
            <a:extLst>
              <a:ext uri="{28A0092B-C50C-407E-A947-70E740481C1C}">
                <a14:useLocalDpi xmlns:a14="http://schemas.microsoft.com/office/drawing/2010/main" val="0"/>
              </a:ext>
            </a:extLst>
          </a:blip>
          <a:stretch>
            <a:fillRect/>
          </a:stretch>
        </p:blipFill>
        <p:spPr>
          <a:xfrm>
            <a:off x="838200" y="0"/>
            <a:ext cx="10632949" cy="1573306"/>
          </a:xfrm>
          <a:prstGeom prst="rect">
            <a:avLst/>
          </a:prstGeom>
        </p:spPr>
      </p:pic>
      <p:graphicFrame>
        <p:nvGraphicFramePr>
          <p:cNvPr id="8" name="Grafik 7"/>
          <p:cNvGraphicFramePr/>
          <p:nvPr>
            <p:extLst>
              <p:ext uri="{D42A27DB-BD31-4B8C-83A1-F6EECF244321}">
                <p14:modId xmlns:p14="http://schemas.microsoft.com/office/powerpoint/2010/main" val="574054160"/>
              </p:ext>
            </p:extLst>
          </p:nvPr>
        </p:nvGraphicFramePr>
        <p:xfrm>
          <a:off x="7871674" y="1873770"/>
          <a:ext cx="3447737" cy="40623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7528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258" y="1031147"/>
            <a:ext cx="10629275" cy="5084840"/>
          </a:xfrm>
        </p:spPr>
        <p:txBody>
          <a:bodyPr/>
          <a:lstStyle/>
          <a:p>
            <a:pPr marL="0" indent="0">
              <a:buNone/>
            </a:pPr>
            <a:r>
              <a:rPr lang="tr-TR" dirty="0" smtClean="0"/>
              <a:t>                                             KATILIM ORANLARI </a:t>
            </a:r>
            <a:endParaRPr lang="tr-TR" dirty="0"/>
          </a:p>
        </p:txBody>
      </p:sp>
      <p:graphicFrame>
        <p:nvGraphicFramePr>
          <p:cNvPr id="9" name="Grafik 8"/>
          <p:cNvGraphicFramePr/>
          <p:nvPr>
            <p:extLst>
              <p:ext uri="{D42A27DB-BD31-4B8C-83A1-F6EECF244321}">
                <p14:modId xmlns:p14="http://schemas.microsoft.com/office/powerpoint/2010/main" val="4135471946"/>
              </p:ext>
            </p:extLst>
          </p:nvPr>
        </p:nvGraphicFramePr>
        <p:xfrm>
          <a:off x="1488084" y="1792480"/>
          <a:ext cx="9149622" cy="43235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4009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a:p>
            <a:pPr marL="0" indent="0">
              <a:buNone/>
            </a:pPr>
            <a:endParaRPr lang="tr-TR" dirty="0" smtClean="0"/>
          </a:p>
          <a:p>
            <a:pPr marL="0" indent="0">
              <a:buNone/>
            </a:pPr>
            <a:r>
              <a:rPr lang="tr-TR" sz="3600" dirty="0" smtClean="0"/>
              <a:t>                                    TEŞEKKÜRLER </a:t>
            </a:r>
            <a:endParaRPr lang="tr-TR" sz="3600" dirty="0" smtClean="0">
              <a:sym typeface="Wingdings" panose="05000000000000000000" pitchFamily="2" charset="2"/>
            </a:endParaRPr>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184851"/>
            <a:ext cx="10632949" cy="1573306"/>
          </a:xfrm>
          <a:prstGeom prst="rect">
            <a:avLst/>
          </a:prstGeom>
        </p:spPr>
      </p:pic>
    </p:spTree>
    <p:extLst>
      <p:ext uri="{BB962C8B-B14F-4D97-AF65-F5344CB8AC3E}">
        <p14:creationId xmlns:p14="http://schemas.microsoft.com/office/powerpoint/2010/main" val="194296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2876" y="2290320"/>
            <a:ext cx="9774836" cy="2896277"/>
          </a:xfrm>
        </p:spPr>
        <p:txBody>
          <a:bodyPr>
            <a:normAutofit lnSpcReduction="10000"/>
          </a:bodyPr>
          <a:lstStyle/>
          <a:p>
            <a:pPr marL="0" indent="0">
              <a:buNone/>
            </a:pPr>
            <a:r>
              <a:rPr lang="tr-TR" dirty="0" smtClean="0"/>
              <a:t>  Toplantı </a:t>
            </a:r>
            <a:r>
              <a:rPr lang="tr-TR" dirty="0"/>
              <a:t>Gündemi:</a:t>
            </a:r>
          </a:p>
          <a:p>
            <a:pPr lvl="0"/>
            <a:r>
              <a:rPr lang="tr-TR" dirty="0"/>
              <a:t>Geçmiş Faaliyetler Hakkında Bilgilendirme </a:t>
            </a:r>
          </a:p>
          <a:p>
            <a:pPr lvl="0"/>
            <a:r>
              <a:rPr lang="tr-TR" dirty="0"/>
              <a:t>Hizmet İçi Eğitim Yönergesi</a:t>
            </a:r>
          </a:p>
          <a:p>
            <a:pPr lvl="0"/>
            <a:r>
              <a:rPr lang="tr-TR" dirty="0" smtClean="0"/>
              <a:t>2016 Geçen </a:t>
            </a:r>
            <a:r>
              <a:rPr lang="tr-TR" dirty="0"/>
              <a:t>Yılın Faaliyetlerinin Değerlendirilmesi</a:t>
            </a:r>
          </a:p>
          <a:p>
            <a:pPr lvl="0"/>
            <a:r>
              <a:rPr lang="tr-TR" dirty="0" smtClean="0"/>
              <a:t>2018 Gelecek </a:t>
            </a:r>
            <a:r>
              <a:rPr lang="tr-TR" dirty="0"/>
              <a:t>Yıl Eğitim Planı Taslağı</a:t>
            </a:r>
          </a:p>
          <a:p>
            <a:pPr lvl="0"/>
            <a:r>
              <a:rPr lang="tr-TR" dirty="0"/>
              <a:t>Dilek ve Öneriler</a:t>
            </a:r>
          </a:p>
          <a:p>
            <a:pPr marL="0" indent="0">
              <a:buNone/>
            </a:pPr>
            <a:endParaRPr lang="tr-TR" dirty="0"/>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03289" y="50878"/>
            <a:ext cx="10762937" cy="1825625"/>
          </a:xfrm>
          <a:prstGeom prst="rect">
            <a:avLst/>
          </a:prstGeom>
        </p:spPr>
      </p:pic>
    </p:spTree>
    <p:extLst>
      <p:ext uri="{BB962C8B-B14F-4D97-AF65-F5344CB8AC3E}">
        <p14:creationId xmlns:p14="http://schemas.microsoft.com/office/powerpoint/2010/main" val="3761912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861309" y="284813"/>
            <a:ext cx="10762937" cy="1825625"/>
          </a:xfrm>
          <a:prstGeom prst="rect">
            <a:avLst/>
          </a:prstGeom>
        </p:spPr>
      </p:pic>
      <p:sp>
        <p:nvSpPr>
          <p:cNvPr id="5" name="Dikdörtgen 4"/>
          <p:cNvSpPr/>
          <p:nvPr/>
        </p:nvSpPr>
        <p:spPr>
          <a:xfrm>
            <a:off x="1345474" y="2110438"/>
            <a:ext cx="9474926" cy="4247317"/>
          </a:xfrm>
          <a:prstGeom prst="rect">
            <a:avLst/>
          </a:prstGeom>
        </p:spPr>
        <p:txBody>
          <a:bodyPr wrap="square">
            <a:spAutoFit/>
          </a:bodyPr>
          <a:lstStyle/>
          <a:p>
            <a:r>
              <a:rPr lang="tr-TR" sz="2400" b="1" dirty="0" smtClean="0">
                <a:latin typeface="Times New Roman" panose="02020603050405020304" pitchFamily="18" charset="0"/>
                <a:cs typeface="Times New Roman" panose="02020603050405020304" pitchFamily="18" charset="0"/>
              </a:rPr>
              <a:t>Bilindiği üzere;</a:t>
            </a:r>
          </a:p>
          <a:p>
            <a:r>
              <a:rPr lang="tr-TR" sz="2000" b="1" dirty="0" smtClean="0">
                <a:latin typeface="Times New Roman" panose="02020603050405020304" pitchFamily="18" charset="0"/>
                <a:cs typeface="Times New Roman" panose="02020603050405020304" pitchFamily="18" charset="0"/>
              </a:rPr>
              <a:t>Personel </a:t>
            </a:r>
            <a:r>
              <a:rPr lang="tr-TR" sz="2000" b="1" dirty="0">
                <a:latin typeface="Times New Roman" panose="02020603050405020304" pitchFamily="18" charset="0"/>
                <a:cs typeface="Times New Roman" panose="02020603050405020304" pitchFamily="18" charset="0"/>
              </a:rPr>
              <a:t>Daire Başkanlığının Görevleri,(*)</a:t>
            </a:r>
            <a:endParaRPr lang="tr-TR" sz="2000"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a)</a:t>
            </a:r>
            <a:r>
              <a:rPr lang="tr-TR" dirty="0">
                <a:latin typeface="Times New Roman" panose="02020603050405020304" pitchFamily="18" charset="0"/>
                <a:cs typeface="Times New Roman" panose="02020603050405020304" pitchFamily="18" charset="0"/>
              </a:rPr>
              <a:t> Üniversitenin insan gücü planlaması ve personel politikası ile ilgili çalışmalar yapmak, personel sisteminin geliştirilmesi ile ilgili önerilerde bulunmak,</a:t>
            </a:r>
          </a:p>
          <a:p>
            <a:pPr algn="just"/>
            <a:r>
              <a:rPr lang="tr-TR" b="1" dirty="0">
                <a:latin typeface="Times New Roman" panose="02020603050405020304" pitchFamily="18" charset="0"/>
                <a:cs typeface="Times New Roman" panose="02020603050405020304" pitchFamily="18" charset="0"/>
              </a:rPr>
              <a:t>b) </a:t>
            </a:r>
            <a:r>
              <a:rPr lang="tr-TR" dirty="0">
                <a:latin typeface="Times New Roman" panose="02020603050405020304" pitchFamily="18" charset="0"/>
                <a:cs typeface="Times New Roman" panose="02020603050405020304" pitchFamily="18" charset="0"/>
              </a:rPr>
              <a:t>Üniversite personelinin atama, özlük ve emeklilik işleri ile ilgili işlemleriyle ilgili işlemleri yapmak,</a:t>
            </a:r>
          </a:p>
          <a:p>
            <a:pPr algn="just"/>
            <a:r>
              <a:rPr lang="tr-TR" sz="3200" b="1" dirty="0">
                <a:latin typeface="Times New Roman" panose="02020603050405020304" pitchFamily="18" charset="0"/>
                <a:cs typeface="Times New Roman" panose="02020603050405020304" pitchFamily="18" charset="0"/>
              </a:rPr>
              <a:t>c)</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İdari personelin hizmet-öncesi ve hizmet-içi eğitim programlarını düzenlemek ve uygulamak</a:t>
            </a:r>
            <a:r>
              <a:rPr lang="tr-TR" sz="3200" b="1" dirty="0" smtClean="0">
                <a:latin typeface="Times New Roman" panose="02020603050405020304" pitchFamily="18" charset="0"/>
                <a:cs typeface="Times New Roman" panose="02020603050405020304" pitchFamily="18" charset="0"/>
              </a:rPr>
              <a:t>,</a:t>
            </a:r>
            <a:endParaRPr lang="tr-TR" sz="3200" b="1"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d)</a:t>
            </a:r>
            <a:r>
              <a:rPr lang="tr-TR" dirty="0">
                <a:latin typeface="Times New Roman" panose="02020603050405020304" pitchFamily="18" charset="0"/>
                <a:cs typeface="Times New Roman" panose="02020603050405020304" pitchFamily="18" charset="0"/>
              </a:rPr>
              <a:t> Verilebilecek benzeri görevleri yapmak</a:t>
            </a:r>
            <a:r>
              <a:rPr lang="tr-TR" dirty="0" smtClean="0">
                <a:latin typeface="Times New Roman" panose="02020603050405020304" pitchFamily="18" charset="0"/>
                <a:cs typeface="Times New Roman" panose="02020603050405020304" pitchFamily="18" charset="0"/>
              </a:rPr>
              <a:t>.</a:t>
            </a:r>
          </a:p>
          <a:p>
            <a:pPr algn="just"/>
            <a:endParaRPr lang="tr-TR" b="0" i="0" dirty="0">
              <a:effectLst/>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*124 </a:t>
            </a:r>
            <a:r>
              <a:rPr lang="tr-TR" dirty="0">
                <a:latin typeface="Times New Roman" panose="02020603050405020304" pitchFamily="18" charset="0"/>
                <a:cs typeface="Times New Roman" panose="02020603050405020304" pitchFamily="18" charset="0"/>
              </a:rPr>
              <a:t>sayılı Yükseköğretim Üst Kuruluşları ile Yükseköğretim Kurumlarının İdari teşkilatı Hakkında Kanun Hükmünde Kararname'nin 29. maddesi"</a:t>
            </a:r>
            <a:endParaRPr lang="tr-TR" dirty="0" smtClean="0">
              <a:latin typeface="Times New Roman" panose="02020603050405020304" pitchFamily="18" charset="0"/>
              <a:cs typeface="Times New Roman" panose="02020603050405020304" pitchFamily="18" charset="0"/>
            </a:endParaRPr>
          </a:p>
          <a:p>
            <a:pPr algn="just"/>
            <a:endParaRPr lang="tr-TR" b="0" i="0" dirty="0">
              <a:solidFill>
                <a:srgbClr val="747474"/>
              </a:solidFill>
              <a:effectLst/>
              <a:latin typeface="PT Sans"/>
            </a:endParaRPr>
          </a:p>
        </p:txBody>
      </p:sp>
    </p:spTree>
    <p:extLst>
      <p:ext uri="{BB962C8B-B14F-4D97-AF65-F5344CB8AC3E}">
        <p14:creationId xmlns:p14="http://schemas.microsoft.com/office/powerpoint/2010/main" val="791331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1318650" y="2678133"/>
            <a:ext cx="9654290" cy="2455174"/>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     Bu görevi yürütmek üzere kurulan Hizmet içi Eğitim Şefliği, 21 Kasım 2008 yılında faaliyete geçerek, bugüne dek yetkin eğiticiler tarafından özveriyle, her yıl kişisel gelişim ağırlıklı olmak üzere, en az sekiz farklı eğitim konusunda plan doğrultusunda, üniversitemiz idari personeline kaliteli hizmet ve hizmette verimlilik anlayışı ile çalışmalarına devam etmektedir.</a:t>
            </a:r>
            <a:endParaRPr lang="tr-TR" sz="2400" dirty="0">
              <a:latin typeface="Times New Roman" panose="02020603050405020304" pitchFamily="18" charset="0"/>
              <a:cs typeface="Times New Roman" panose="02020603050405020304" pitchFamily="18" charset="0"/>
            </a:endParaRPr>
          </a:p>
        </p:txBody>
      </p:sp>
      <p:pic>
        <p:nvPicPr>
          <p:cNvPr id="5" name="0 Resim"/>
          <p:cNvPicPr/>
          <p:nvPr/>
        </p:nvPicPr>
        <p:blipFill>
          <a:blip r:embed="rId2" cstate="print">
            <a:extLst>
              <a:ext uri="{28A0092B-C50C-407E-A947-70E740481C1C}">
                <a14:useLocalDpi xmlns:a14="http://schemas.microsoft.com/office/drawing/2010/main" val="0"/>
              </a:ext>
            </a:extLst>
          </a:blip>
          <a:stretch>
            <a:fillRect/>
          </a:stretch>
        </p:blipFill>
        <p:spPr>
          <a:xfrm>
            <a:off x="861309" y="284813"/>
            <a:ext cx="10762937" cy="1825625"/>
          </a:xfrm>
          <a:prstGeom prst="rect">
            <a:avLst/>
          </a:prstGeom>
        </p:spPr>
      </p:pic>
    </p:spTree>
    <p:extLst>
      <p:ext uri="{BB962C8B-B14F-4D97-AF65-F5344CB8AC3E}">
        <p14:creationId xmlns:p14="http://schemas.microsoft.com/office/powerpoint/2010/main" val="2786369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14531" y="0"/>
            <a:ext cx="10762937" cy="1825625"/>
          </a:xfrm>
          <a:prstGeom prst="rect">
            <a:avLst/>
          </a:prstGeom>
        </p:spPr>
      </p:pic>
      <p:sp>
        <p:nvSpPr>
          <p:cNvPr id="8" name="İçerik Yer Tutucusu 2"/>
          <p:cNvSpPr>
            <a:spLocks noGrp="1"/>
          </p:cNvSpPr>
          <p:nvPr>
            <p:ph idx="1"/>
          </p:nvPr>
        </p:nvSpPr>
        <p:spPr>
          <a:xfrm>
            <a:off x="836024" y="2178424"/>
            <a:ext cx="10641444" cy="3577799"/>
          </a:xfrm>
        </p:spPr>
        <p:txBody>
          <a:bodyPr>
            <a:normAutofit/>
          </a:bodyPr>
          <a:lstStyle/>
          <a:p>
            <a:pPr marL="0" indent="0">
              <a:buNone/>
            </a:pPr>
            <a:r>
              <a:rPr lang="tr-TR" dirty="0"/>
              <a:t> </a:t>
            </a:r>
            <a:r>
              <a:rPr lang="tr-TR" dirty="0" smtClean="0"/>
              <a:t>                                  </a:t>
            </a:r>
            <a:r>
              <a:rPr lang="tr-TR" sz="3200" dirty="0" smtClean="0">
                <a:latin typeface="Times New Roman" panose="02020603050405020304" pitchFamily="18" charset="0"/>
                <a:cs typeface="Times New Roman" panose="02020603050405020304" pitchFamily="18" charset="0"/>
              </a:rPr>
              <a:t>Hizmet içi Eğitimin Amacı </a:t>
            </a:r>
            <a:endParaRPr lang="tr-TR" dirty="0" smtClean="0">
              <a:latin typeface="Times New Roman" panose="02020603050405020304" pitchFamily="18" charset="0"/>
              <a:cs typeface="Times New Roman" panose="02020603050405020304" pitchFamily="18" charset="0"/>
            </a:endParaRPr>
          </a:p>
          <a:p>
            <a:pPr marL="0" indent="0">
              <a:buNone/>
            </a:pPr>
            <a:r>
              <a:rPr lang="tr-TR" sz="2200" dirty="0" smtClean="0">
                <a:latin typeface="Times New Roman" panose="02020603050405020304" pitchFamily="18" charset="0"/>
                <a:cs typeface="Times New Roman" panose="02020603050405020304" pitchFamily="18" charset="0"/>
              </a:rPr>
              <a:t>      Üniversitemiz İdari Personeline Verilen;</a:t>
            </a:r>
          </a:p>
          <a:p>
            <a:pPr marL="0" indent="0">
              <a:buNone/>
            </a:pPr>
            <a:r>
              <a:rPr lang="tr-TR" sz="2200" dirty="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     Mütevelli Heyeti’nin 2 Mart 2017 tarih ve  2017/19 sayılı kararı ile yürürlüğe giren </a:t>
            </a:r>
            <a:r>
              <a:rPr lang="tr-TR" sz="2200" dirty="0">
                <a:latin typeface="Times New Roman" panose="02020603050405020304" pitchFamily="18" charset="0"/>
                <a:cs typeface="Times New Roman" panose="02020603050405020304" pitchFamily="18" charset="0"/>
              </a:rPr>
              <a:t>Çankaya Üniversitesi idari personeline uygulanacak hizmet içi eğitimin usul </a:t>
            </a:r>
            <a:r>
              <a:rPr lang="tr-TR" sz="2200" dirty="0" smtClean="0">
                <a:latin typeface="Times New Roman" panose="02020603050405020304" pitchFamily="18" charset="0"/>
                <a:cs typeface="Times New Roman" panose="02020603050405020304" pitchFamily="18" charset="0"/>
              </a:rPr>
              <a:t>ve esaslarına ilişkin yönergeye, </a:t>
            </a:r>
            <a:r>
              <a:rPr lang="tr-TR" sz="2200" b="1" dirty="0" smtClean="0">
                <a:latin typeface="Times New Roman" panose="02020603050405020304" pitchFamily="18" charset="0"/>
                <a:cs typeface="Times New Roman" panose="02020603050405020304" pitchFamily="18" charset="0"/>
              </a:rPr>
              <a:t>http</a:t>
            </a:r>
            <a:r>
              <a:rPr lang="tr-TR" sz="2200" b="1" dirty="0">
                <a:latin typeface="Times New Roman" panose="02020603050405020304" pitchFamily="18" charset="0"/>
                <a:cs typeface="Times New Roman" panose="02020603050405020304" pitchFamily="18" charset="0"/>
              </a:rPr>
              <a:t>://pdb.cankaya.edu.tr/mevzuat/ </a:t>
            </a:r>
            <a:r>
              <a:rPr lang="tr-TR" sz="2200" dirty="0" smtClean="0">
                <a:latin typeface="Times New Roman" panose="02020603050405020304" pitchFamily="18" charset="0"/>
                <a:cs typeface="Times New Roman" panose="02020603050405020304" pitchFamily="18" charset="0"/>
              </a:rPr>
              <a:t>adresinden ulaşabilirsiniz.</a:t>
            </a:r>
          </a:p>
        </p:txBody>
      </p:sp>
    </p:spTree>
    <p:extLst>
      <p:ext uri="{BB962C8B-B14F-4D97-AF65-F5344CB8AC3E}">
        <p14:creationId xmlns:p14="http://schemas.microsoft.com/office/powerpoint/2010/main" val="1047948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14531" y="0"/>
            <a:ext cx="10762937" cy="1825625"/>
          </a:xfrm>
          <a:prstGeom prst="rect">
            <a:avLst/>
          </a:prstGeom>
        </p:spPr>
      </p:pic>
      <p:sp>
        <p:nvSpPr>
          <p:cNvPr id="5" name="İçerik Yer Tutucusu 2"/>
          <p:cNvSpPr txBox="1">
            <a:spLocks/>
          </p:cNvSpPr>
          <p:nvPr/>
        </p:nvSpPr>
        <p:spPr>
          <a:xfrm>
            <a:off x="836024" y="2178424"/>
            <a:ext cx="10499848" cy="21715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r-TR" sz="2200" dirty="0" smtClean="0">
              <a:latin typeface="Times New Roman" panose="02020603050405020304" pitchFamily="18" charset="0"/>
              <a:cs typeface="Times New Roman" panose="02020603050405020304" pitchFamily="18" charset="0"/>
            </a:endParaRPr>
          </a:p>
        </p:txBody>
      </p:sp>
      <p:sp>
        <p:nvSpPr>
          <p:cNvPr id="6" name="Dikdörtgen 5"/>
          <p:cNvSpPr/>
          <p:nvPr/>
        </p:nvSpPr>
        <p:spPr>
          <a:xfrm>
            <a:off x="360218" y="1687354"/>
            <a:ext cx="11467021" cy="4401205"/>
          </a:xfrm>
          <a:prstGeom prst="rect">
            <a:avLst/>
          </a:prstGeom>
        </p:spPr>
        <p:txBody>
          <a:bodyPr wrap="square">
            <a:spAutoFit/>
          </a:bodyPr>
          <a:lstStyle/>
          <a:p>
            <a:pPr indent="285750" algn="just">
              <a:spcAft>
                <a:spcPts val="0"/>
              </a:spcAft>
            </a:pPr>
            <a:r>
              <a:rPr lang="tr-TR" sz="2000" b="1" dirty="0" smtClean="0">
                <a:latin typeface="Times New Roman" panose="02020603050405020304" pitchFamily="18" charset="0"/>
                <a:ea typeface="Times New Roman" panose="02020603050405020304" pitchFamily="18" charset="0"/>
              </a:rPr>
              <a:t>Anılan Yönerge Uyarınca;</a:t>
            </a:r>
          </a:p>
          <a:p>
            <a:pPr indent="285750" algn="just">
              <a:spcAft>
                <a:spcPts val="0"/>
              </a:spcAft>
            </a:pPr>
            <a:endParaRPr lang="tr-TR" sz="2000" b="1" dirty="0" smtClean="0">
              <a:latin typeface="Times New Roman" panose="02020603050405020304" pitchFamily="18" charset="0"/>
              <a:ea typeface="Times New Roman" panose="02020603050405020304" pitchFamily="18" charset="0"/>
            </a:endParaRPr>
          </a:p>
          <a:p>
            <a:pPr indent="285750" algn="just">
              <a:spcAft>
                <a:spcPts val="0"/>
              </a:spcAft>
            </a:pPr>
            <a:r>
              <a:rPr lang="tr-TR" sz="2000" b="1" dirty="0" smtClean="0">
                <a:latin typeface="Times New Roman" panose="02020603050405020304" pitchFamily="18" charset="0"/>
                <a:ea typeface="Times New Roman" panose="02020603050405020304" pitchFamily="18" charset="0"/>
              </a:rPr>
              <a:t>Eğitim Kurulunun Oluşumu</a:t>
            </a:r>
          </a:p>
          <a:p>
            <a:pPr algn="just">
              <a:spcAft>
                <a:spcPts val="0"/>
              </a:spcAft>
            </a:pPr>
            <a:r>
              <a:rPr lang="tr-TR" sz="2000" dirty="0">
                <a:latin typeface="Times New Roman" panose="02020603050405020304" pitchFamily="18" charset="0"/>
                <a:ea typeface="Times New Roman" panose="02020603050405020304" pitchFamily="18" charset="0"/>
              </a:rPr>
              <a:t> </a:t>
            </a:r>
            <a:r>
              <a:rPr lang="tr-TR" sz="2000" dirty="0" smtClean="0">
                <a:latin typeface="Times New Roman" panose="02020603050405020304" pitchFamily="18" charset="0"/>
                <a:ea typeface="Times New Roman" panose="02020603050405020304" pitchFamily="18" charset="0"/>
              </a:rPr>
              <a:t>    Eğitim </a:t>
            </a:r>
            <a:r>
              <a:rPr lang="tr-TR" sz="2000" dirty="0">
                <a:latin typeface="Times New Roman" panose="02020603050405020304" pitchFamily="18" charset="0"/>
                <a:ea typeface="Times New Roman" panose="02020603050405020304" pitchFamily="18" charset="0"/>
              </a:rPr>
              <a:t>Kurulu; </a:t>
            </a:r>
            <a:r>
              <a:rPr lang="tr-TR" sz="2000" dirty="0">
                <a:solidFill>
                  <a:srgbClr val="000000"/>
                </a:solidFill>
                <a:latin typeface="Times New Roman" panose="02020603050405020304" pitchFamily="18" charset="0"/>
                <a:ea typeface="Times New Roman" panose="02020603050405020304" pitchFamily="18" charset="0"/>
              </a:rPr>
              <a:t>Rektörün görevlendireceği rektör yardımcısının başkanlığında: Genel Sekreter, </a:t>
            </a:r>
            <a:r>
              <a:rPr lang="tr-TR" sz="2000" dirty="0" smtClean="0">
                <a:latin typeface="Times New Roman" panose="02020603050405020304" pitchFamily="18" charset="0"/>
                <a:ea typeface="Times New Roman" panose="02020603050405020304" pitchFamily="18" charset="0"/>
              </a:rPr>
              <a:t>Daire</a:t>
            </a:r>
          </a:p>
          <a:p>
            <a:pPr algn="just">
              <a:spcAft>
                <a:spcPts val="0"/>
              </a:spcAft>
            </a:pPr>
            <a:r>
              <a:rPr lang="tr-TR" sz="2000" dirty="0" smtClean="0">
                <a:latin typeface="Times New Roman" panose="02020603050405020304" pitchFamily="18" charset="0"/>
                <a:ea typeface="Times New Roman" panose="02020603050405020304" pitchFamily="18" charset="0"/>
              </a:rPr>
              <a:t>Başkanları</a:t>
            </a:r>
            <a:r>
              <a:rPr lang="tr-TR" sz="2000" dirty="0">
                <a:latin typeface="Times New Roman" panose="02020603050405020304" pitchFamily="18" charset="0"/>
                <a:ea typeface="Times New Roman" panose="02020603050405020304" pitchFamily="18" charset="0"/>
              </a:rPr>
              <a:t>, İdari Birim Yöneticileri ve idari personel istihdam eden Yükseköğretim Kurum Yöneticilerinin görevlendirecekleri  temsilcilerinden oluşur. </a:t>
            </a:r>
            <a:r>
              <a:rPr lang="tr-TR" sz="2000" dirty="0" smtClean="0">
                <a:latin typeface="Times New Roman" panose="02020603050405020304" pitchFamily="18" charset="0"/>
                <a:ea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rPr>
              <a:t>Eğitim Kurulu her yıl Haziran ayı içerisinde olağan, gerekli görülen hallerde Rektörün çağrısı üzerine olağanüstü toplanır. </a:t>
            </a:r>
            <a:r>
              <a:rPr lang="tr-TR" sz="2000" dirty="0" smtClean="0">
                <a:latin typeface="Times New Roman" panose="02020603050405020304" pitchFamily="18" charset="0"/>
                <a:ea typeface="Times New Roman" panose="02020603050405020304" pitchFamily="18" charset="0"/>
              </a:rPr>
              <a:t>Eğitim </a:t>
            </a:r>
            <a:r>
              <a:rPr lang="tr-TR" sz="2000" dirty="0">
                <a:latin typeface="Times New Roman" panose="02020603050405020304" pitchFamily="18" charset="0"/>
                <a:ea typeface="Times New Roman" panose="02020603050405020304" pitchFamily="18" charset="0"/>
              </a:rPr>
              <a:t>Kurulu’nun kararları Rektörün onayıyla </a:t>
            </a:r>
            <a:r>
              <a:rPr lang="tr-TR" sz="2000" dirty="0" smtClean="0">
                <a:latin typeface="Times New Roman" panose="02020603050405020304" pitchFamily="18" charset="0"/>
                <a:ea typeface="Times New Roman" panose="02020603050405020304" pitchFamily="18" charset="0"/>
              </a:rPr>
              <a:t>kesinleşir. Kurulun </a:t>
            </a:r>
            <a:r>
              <a:rPr lang="tr-TR" sz="2000" dirty="0">
                <a:latin typeface="Times New Roman" panose="02020603050405020304" pitchFamily="18" charset="0"/>
                <a:ea typeface="Times New Roman" panose="02020603050405020304" pitchFamily="18" charset="0"/>
              </a:rPr>
              <a:t>sekretarya hizmetleri, Personel Daire Başkanlığı tarafından yürütülür</a:t>
            </a:r>
            <a:r>
              <a:rPr lang="tr-TR" sz="2000" dirty="0" smtClean="0">
                <a:latin typeface="Times New Roman" panose="02020603050405020304" pitchFamily="18" charset="0"/>
                <a:ea typeface="Times New Roman" panose="02020603050405020304" pitchFamily="18" charset="0"/>
              </a:rPr>
              <a:t>.</a:t>
            </a:r>
          </a:p>
          <a:p>
            <a:pPr indent="285750" algn="just">
              <a:spcAft>
                <a:spcPts val="0"/>
              </a:spcAft>
            </a:pPr>
            <a:r>
              <a:rPr lang="tr-TR" sz="2000" b="1" dirty="0" smtClean="0">
                <a:latin typeface="Times New Roman" panose="02020603050405020304" pitchFamily="18" charset="0"/>
                <a:ea typeface="Times New Roman" panose="02020603050405020304" pitchFamily="18" charset="0"/>
              </a:rPr>
              <a:t>Görevleri</a:t>
            </a:r>
            <a:endParaRPr lang="tr-TR" sz="2000" dirty="0">
              <a:latin typeface="Times New Roman" panose="02020603050405020304" pitchFamily="18" charset="0"/>
              <a:ea typeface="Times New Roman" panose="02020603050405020304" pitchFamily="18" charset="0"/>
            </a:endParaRPr>
          </a:p>
          <a:p>
            <a:pPr indent="285750" algn="just">
              <a:spcAft>
                <a:spcPts val="0"/>
              </a:spcAft>
            </a:pPr>
            <a:r>
              <a:rPr lang="tr-TR" sz="2000" dirty="0" smtClean="0">
                <a:latin typeface="Times New Roman" panose="02020603050405020304" pitchFamily="18" charset="0"/>
                <a:ea typeface="Times New Roman" panose="02020603050405020304" pitchFamily="18" charset="0"/>
              </a:rPr>
              <a:t>Yönerge </a:t>
            </a:r>
            <a:r>
              <a:rPr lang="tr-TR" sz="2000" dirty="0">
                <a:latin typeface="Times New Roman" panose="02020603050405020304" pitchFamily="18" charset="0"/>
                <a:ea typeface="Times New Roman" panose="02020603050405020304" pitchFamily="18" charset="0"/>
              </a:rPr>
              <a:t>eki ilke ve hedeflere göre hizmet içi eğitim politikasını </a:t>
            </a:r>
            <a:r>
              <a:rPr lang="tr-TR" sz="2000" dirty="0" smtClean="0">
                <a:latin typeface="Times New Roman" panose="02020603050405020304" pitchFamily="18" charset="0"/>
                <a:ea typeface="Times New Roman" panose="02020603050405020304" pitchFamily="18" charset="0"/>
              </a:rPr>
              <a:t>saptamak, bir </a:t>
            </a:r>
            <a:r>
              <a:rPr lang="tr-TR" sz="2000" dirty="0">
                <a:latin typeface="Times New Roman" panose="02020603050405020304" pitchFamily="18" charset="0"/>
                <a:ea typeface="Times New Roman" panose="02020603050405020304" pitchFamily="18" charset="0"/>
              </a:rPr>
              <a:t>önceki yılın hizmet içi eğitim faaliyetlerini değerlendirmek, h</a:t>
            </a:r>
            <a:r>
              <a:rPr lang="tr-TR" sz="2000" dirty="0" smtClean="0">
                <a:latin typeface="Times New Roman" panose="02020603050405020304" pitchFamily="18" charset="0"/>
                <a:ea typeface="Times New Roman" panose="02020603050405020304" pitchFamily="18" charset="0"/>
              </a:rPr>
              <a:t>izmet </a:t>
            </a:r>
            <a:r>
              <a:rPr lang="tr-TR" sz="2000" dirty="0">
                <a:latin typeface="Times New Roman" panose="02020603050405020304" pitchFamily="18" charset="0"/>
                <a:ea typeface="Times New Roman" panose="02020603050405020304" pitchFamily="18" charset="0"/>
              </a:rPr>
              <a:t>içi eğitim ihtiyaçlarını analize göre </a:t>
            </a:r>
            <a:r>
              <a:rPr lang="tr-TR" sz="2000" dirty="0" smtClean="0">
                <a:latin typeface="Times New Roman" panose="02020603050405020304" pitchFamily="18" charset="0"/>
                <a:ea typeface="Times New Roman" panose="02020603050405020304" pitchFamily="18" charset="0"/>
              </a:rPr>
              <a:t>belirlemek, gelecek </a:t>
            </a:r>
            <a:r>
              <a:rPr lang="tr-TR" sz="2000" dirty="0">
                <a:latin typeface="Times New Roman" panose="02020603050405020304" pitchFamily="18" charset="0"/>
                <a:ea typeface="Times New Roman" panose="02020603050405020304" pitchFamily="18" charset="0"/>
              </a:rPr>
              <a:t>yılın eğitim planını hazırlamak</a:t>
            </a:r>
            <a:r>
              <a:rPr lang="tr-TR" sz="2000" dirty="0" smtClean="0">
                <a:latin typeface="Times New Roman" panose="02020603050405020304" pitchFamily="18" charset="0"/>
                <a:ea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rPr>
              <a:t>h</a:t>
            </a:r>
            <a:r>
              <a:rPr lang="tr-TR" sz="2000" dirty="0" smtClean="0">
                <a:latin typeface="Times New Roman" panose="02020603050405020304" pitchFamily="18" charset="0"/>
                <a:ea typeface="Times New Roman" panose="02020603050405020304" pitchFamily="18" charset="0"/>
              </a:rPr>
              <a:t>izmet </a:t>
            </a:r>
            <a:r>
              <a:rPr lang="tr-TR" sz="2000" dirty="0">
                <a:latin typeface="Times New Roman" panose="02020603050405020304" pitchFamily="18" charset="0"/>
                <a:ea typeface="Times New Roman" panose="02020603050405020304" pitchFamily="18" charset="0"/>
              </a:rPr>
              <a:t>içi eğitim yönergesinde yapılacak değişikleri hakkında görüş </a:t>
            </a:r>
            <a:r>
              <a:rPr lang="tr-TR" sz="2000" dirty="0" smtClean="0">
                <a:latin typeface="Times New Roman" panose="02020603050405020304" pitchFamily="18" charset="0"/>
                <a:ea typeface="Times New Roman" panose="02020603050405020304" pitchFamily="18" charset="0"/>
              </a:rPr>
              <a:t>bildirmek, eğitim </a:t>
            </a:r>
            <a:r>
              <a:rPr lang="tr-TR" sz="2000" dirty="0">
                <a:latin typeface="Times New Roman" panose="02020603050405020304" pitchFamily="18" charset="0"/>
                <a:ea typeface="Times New Roman" panose="02020603050405020304" pitchFamily="18" charset="0"/>
              </a:rPr>
              <a:t>etkinliklerine ilişkin istek, öneri ve şikâyetleri değerlendirmek ve karara </a:t>
            </a:r>
            <a:r>
              <a:rPr lang="tr-TR" sz="2000" dirty="0" smtClean="0">
                <a:latin typeface="Times New Roman" panose="02020603050405020304" pitchFamily="18" charset="0"/>
                <a:ea typeface="Times New Roman" panose="02020603050405020304" pitchFamily="18" charset="0"/>
              </a:rPr>
              <a:t>bağlamak, diğer  </a:t>
            </a:r>
            <a:r>
              <a:rPr lang="tr-TR" sz="2000" dirty="0">
                <a:latin typeface="Times New Roman" panose="02020603050405020304" pitchFamily="18" charset="0"/>
                <a:ea typeface="Times New Roman" panose="02020603050405020304" pitchFamily="18" charset="0"/>
              </a:rPr>
              <a:t>kurum ve kuruluşlar ile işbirliği olanak ve kaynaklarını araştırmak. </a:t>
            </a:r>
          </a:p>
        </p:txBody>
      </p:sp>
    </p:spTree>
    <p:extLst>
      <p:ext uri="{BB962C8B-B14F-4D97-AF65-F5344CB8AC3E}">
        <p14:creationId xmlns:p14="http://schemas.microsoft.com/office/powerpoint/2010/main" val="3766877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0939" y="1882588"/>
            <a:ext cx="10781309" cy="4668114"/>
          </a:xfrm>
        </p:spPr>
        <p:txBody>
          <a:bodyPr>
            <a:normAutofit fontScale="77500" lnSpcReduction="20000"/>
          </a:bodyPr>
          <a:lstStyle/>
          <a:p>
            <a:pPr marL="0" indent="0">
              <a:buNone/>
            </a:pPr>
            <a:r>
              <a:rPr lang="tr-TR" dirty="0" smtClean="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Üniversitemiz </a:t>
            </a:r>
            <a:r>
              <a:rPr lang="tr-TR" sz="3100" dirty="0">
                <a:latin typeface="Times New Roman" panose="02020603050405020304" pitchFamily="18" charset="0"/>
                <a:cs typeface="Times New Roman" panose="02020603050405020304" pitchFamily="18" charset="0"/>
              </a:rPr>
              <a:t>İdari Personeline Verilen</a:t>
            </a:r>
            <a:r>
              <a:rPr lang="tr-TR" sz="3100" dirty="0" smtClean="0">
                <a:latin typeface="Times New Roman" panose="02020603050405020304" pitchFamily="18" charset="0"/>
                <a:cs typeface="Times New Roman" panose="02020603050405020304" pitchFamily="18" charset="0"/>
              </a:rPr>
              <a:t>;</a:t>
            </a:r>
          </a:p>
          <a:p>
            <a:pPr marL="0" indent="0">
              <a:buNone/>
            </a:pPr>
            <a:endParaRPr lang="tr-TR" sz="3100" dirty="0">
              <a:latin typeface="Times New Roman" panose="02020603050405020304" pitchFamily="18" charset="0"/>
              <a:cs typeface="Times New Roman" panose="02020603050405020304" pitchFamily="18" charset="0"/>
            </a:endParaRPr>
          </a:p>
          <a:p>
            <a:pPr marL="0" lvl="0" indent="0">
              <a:buNone/>
            </a:pPr>
            <a:r>
              <a:rPr lang="tr-TR" dirty="0" smtClean="0">
                <a:latin typeface="Times New Roman" panose="02020603050405020304" pitchFamily="18" charset="0"/>
                <a:cs typeface="Times New Roman" panose="02020603050405020304" pitchFamily="18" charset="0"/>
              </a:rPr>
              <a:t>                          </a:t>
            </a:r>
            <a:r>
              <a:rPr lang="tr-TR" sz="4600" dirty="0" smtClean="0">
                <a:latin typeface="Times New Roman" panose="02020603050405020304" pitchFamily="18" charset="0"/>
                <a:cs typeface="Times New Roman" panose="02020603050405020304" pitchFamily="18" charset="0"/>
              </a:rPr>
              <a:t>Hizmet içi Eğitimin İlkeleri</a:t>
            </a:r>
            <a:endParaRPr lang="tr-TR" dirty="0" smtClean="0">
              <a:latin typeface="Times New Roman" panose="02020603050405020304" pitchFamily="18" charset="0"/>
              <a:cs typeface="Times New Roman" panose="02020603050405020304" pitchFamily="18" charset="0"/>
            </a:endParaRPr>
          </a:p>
          <a:p>
            <a:pPr lvl="0"/>
            <a:r>
              <a:rPr lang="tr-TR" dirty="0" smtClean="0">
                <a:latin typeface="Times New Roman" panose="02020603050405020304" pitchFamily="18" charset="0"/>
                <a:cs typeface="Times New Roman" panose="02020603050405020304" pitchFamily="18" charset="0"/>
              </a:rPr>
              <a:t>Eğitimi</a:t>
            </a:r>
            <a:r>
              <a:rPr lang="tr-TR" dirty="0">
                <a:latin typeface="Times New Roman" panose="02020603050405020304" pitchFamily="18" charset="0"/>
                <a:cs typeface="Times New Roman" panose="02020603050405020304" pitchFamily="18" charset="0"/>
              </a:rPr>
              <a:t>; verimlilik, süreklilik,  etkinlik ve tutumluluk anlayışı ile yürütmek,</a:t>
            </a:r>
          </a:p>
          <a:p>
            <a:pPr lvl="0"/>
            <a:r>
              <a:rPr lang="tr-TR" dirty="0">
                <a:latin typeface="Times New Roman" panose="02020603050405020304" pitchFamily="18" charset="0"/>
                <a:cs typeface="Times New Roman" panose="02020603050405020304" pitchFamily="18" charset="0"/>
              </a:rPr>
              <a:t>Eğitim ortamını, eğitim süresi ve içeriği eğitimin gereklerine uygun olarak düzenlemek,</a:t>
            </a:r>
          </a:p>
          <a:p>
            <a:pPr lvl="0"/>
            <a:r>
              <a:rPr lang="tr-TR" dirty="0">
                <a:latin typeface="Times New Roman" panose="02020603050405020304" pitchFamily="18" charset="0"/>
                <a:cs typeface="Times New Roman" panose="02020603050405020304" pitchFamily="18" charset="0"/>
              </a:rPr>
              <a:t>Tüm personelinin, belirlenen hizmet içi eğitim ihtiyacına göre katılımını sağlamak,</a:t>
            </a:r>
          </a:p>
          <a:p>
            <a:pPr lvl="0"/>
            <a:r>
              <a:rPr lang="tr-TR" dirty="0">
                <a:latin typeface="Times New Roman" panose="02020603050405020304" pitchFamily="18" charset="0"/>
                <a:cs typeface="Times New Roman" panose="02020603050405020304" pitchFamily="18" charset="0"/>
              </a:rPr>
              <a:t>Yıllık eğitim planını; Üniversitenin Stratejik Planında gösterilen amaç ve hedeflere göre belirlenen ihtiyaçlar doğrultusunda hazırlamak ve uygulamak,</a:t>
            </a:r>
          </a:p>
          <a:p>
            <a:pPr lvl="0"/>
            <a:r>
              <a:rPr lang="tr-TR" dirty="0">
                <a:latin typeface="Times New Roman" panose="02020603050405020304" pitchFamily="18" charset="0"/>
                <a:cs typeface="Times New Roman" panose="02020603050405020304" pitchFamily="18" charset="0"/>
              </a:rPr>
              <a:t>Birim amirlerinin, mahiyetinde çalışanları görev sırasında yetiştirmelerini sağlamak,</a:t>
            </a:r>
          </a:p>
          <a:p>
            <a:pPr lvl="0"/>
            <a:r>
              <a:rPr lang="tr-TR" dirty="0">
                <a:latin typeface="Times New Roman" panose="02020603050405020304" pitchFamily="18" charset="0"/>
                <a:cs typeface="Times New Roman" panose="02020603050405020304" pitchFamily="18" charset="0"/>
              </a:rPr>
              <a:t>İlgili kuruluşlarla eğitimde işbirliği yapmak; bilgi, belge, araç-gereç ve eğitici değişimini gerçekleştirmek,</a:t>
            </a:r>
          </a:p>
          <a:p>
            <a:r>
              <a:rPr lang="tr-TR" dirty="0" smtClean="0">
                <a:latin typeface="Times New Roman" panose="02020603050405020304" pitchFamily="18" charset="0"/>
                <a:cs typeface="Times New Roman" panose="02020603050405020304" pitchFamily="18" charset="0"/>
              </a:rPr>
              <a:t>Hizmet </a:t>
            </a:r>
            <a:r>
              <a:rPr lang="tr-TR" dirty="0">
                <a:latin typeface="Times New Roman" panose="02020603050405020304" pitchFamily="18" charset="0"/>
                <a:cs typeface="Times New Roman" panose="02020603050405020304" pitchFamily="18" charset="0"/>
              </a:rPr>
              <a:t>içi eğitim faaliyetlerini, Üniversitenin asıl görevlerini aksatmadan sürdürmek,</a:t>
            </a:r>
          </a:p>
          <a:p>
            <a:r>
              <a:rPr lang="tr-TR" dirty="0" smtClean="0">
                <a:latin typeface="Times New Roman" panose="02020603050405020304" pitchFamily="18" charset="0"/>
                <a:cs typeface="Times New Roman" panose="02020603050405020304" pitchFamily="18" charset="0"/>
              </a:rPr>
              <a:t>Eğitimle </a:t>
            </a:r>
            <a:r>
              <a:rPr lang="tr-TR" dirty="0">
                <a:latin typeface="Times New Roman" panose="02020603050405020304" pitchFamily="18" charset="0"/>
                <a:cs typeface="Times New Roman" panose="02020603050405020304" pitchFamily="18" charset="0"/>
              </a:rPr>
              <a:t>kazanılan nitelikleri ölçmek ve </a:t>
            </a:r>
            <a:r>
              <a:rPr lang="tr-TR" dirty="0" smtClean="0">
                <a:latin typeface="Times New Roman" panose="02020603050405020304" pitchFamily="18" charset="0"/>
                <a:cs typeface="Times New Roman" panose="02020603050405020304" pitchFamily="18" charset="0"/>
              </a:rPr>
              <a:t>değerlendirmek</a:t>
            </a:r>
            <a:endParaRPr lang="tr-TR" dirty="0">
              <a:latin typeface="Times New Roman" panose="02020603050405020304" pitchFamily="18" charset="0"/>
              <a:cs typeface="Times New Roman" panose="02020603050405020304" pitchFamily="18" charset="0"/>
            </a:endParaRPr>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147918"/>
            <a:ext cx="10632949" cy="1573306"/>
          </a:xfrm>
          <a:prstGeom prst="rect">
            <a:avLst/>
          </a:prstGeom>
        </p:spPr>
      </p:pic>
    </p:spTree>
    <p:extLst>
      <p:ext uri="{BB962C8B-B14F-4D97-AF65-F5344CB8AC3E}">
        <p14:creationId xmlns:p14="http://schemas.microsoft.com/office/powerpoint/2010/main" val="168720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825623"/>
            <a:ext cx="10809158" cy="4635137"/>
          </a:xfrm>
        </p:spPr>
        <p:txBody>
          <a:bodyPr>
            <a:normAutofit fontScale="55000" lnSpcReduction="20000"/>
          </a:bodyPr>
          <a:lstStyle/>
          <a:p>
            <a:pPr marL="0" indent="0">
              <a:buNone/>
            </a:pPr>
            <a:r>
              <a:rPr lang="tr-TR" sz="3000" dirty="0" smtClean="0">
                <a:latin typeface="Times New Roman" panose="02020603050405020304" pitchFamily="18" charset="0"/>
                <a:cs typeface="Times New Roman" panose="02020603050405020304" pitchFamily="18" charset="0"/>
              </a:rPr>
              <a:t>      </a:t>
            </a:r>
            <a:r>
              <a:rPr lang="tr-TR" sz="4500" dirty="0">
                <a:latin typeface="Times New Roman" panose="02020603050405020304" pitchFamily="18" charset="0"/>
                <a:cs typeface="Times New Roman" panose="02020603050405020304" pitchFamily="18" charset="0"/>
              </a:rPr>
              <a:t>Üniversitemiz İdari Personeline Verilen;</a:t>
            </a:r>
          </a:p>
          <a:p>
            <a:pPr marL="0" lvl="0" indent="0">
              <a:buNone/>
            </a:pPr>
            <a:r>
              <a:rPr lang="tr-TR" sz="3000" dirty="0" smtClean="0">
                <a:latin typeface="Times New Roman" panose="02020603050405020304" pitchFamily="18" charset="0"/>
                <a:cs typeface="Times New Roman" panose="02020603050405020304" pitchFamily="18" charset="0"/>
              </a:rPr>
              <a:t>                                 </a:t>
            </a:r>
          </a:p>
          <a:p>
            <a:pPr marL="0" lvl="0" indent="0">
              <a:buNone/>
            </a:pPr>
            <a:r>
              <a:rPr lang="tr-TR" sz="4200" dirty="0">
                <a:latin typeface="Times New Roman" panose="02020603050405020304" pitchFamily="18" charset="0"/>
                <a:cs typeface="Times New Roman" panose="02020603050405020304" pitchFamily="18" charset="0"/>
              </a:rPr>
              <a:t> </a:t>
            </a:r>
            <a:r>
              <a:rPr lang="tr-TR" sz="4200" dirty="0" smtClean="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Hizmet içi Eğitimin Hedefleri</a:t>
            </a:r>
          </a:p>
          <a:p>
            <a:pPr lvl="0"/>
            <a:r>
              <a:rPr lang="tr-TR" sz="4400" dirty="0" smtClean="0">
                <a:latin typeface="Times New Roman" panose="02020603050405020304" pitchFamily="18" charset="0"/>
                <a:cs typeface="Times New Roman" panose="02020603050405020304" pitchFamily="18" charset="0"/>
              </a:rPr>
              <a:t>Göreve </a:t>
            </a:r>
            <a:r>
              <a:rPr lang="tr-TR" sz="4400" dirty="0">
                <a:latin typeface="Times New Roman" panose="02020603050405020304" pitchFamily="18" charset="0"/>
                <a:cs typeface="Times New Roman" panose="02020603050405020304" pitchFamily="18" charset="0"/>
              </a:rPr>
              <a:t>yeni  başlayan personelin; üniversiteye uyum sağlamasını temin etmek üzere görev, yetki ve sorumlulukları ile alanındaki yeni gelişmeler hakkında bilgilendirmek </a:t>
            </a:r>
          </a:p>
          <a:p>
            <a:pPr lvl="0"/>
            <a:r>
              <a:rPr lang="tr-TR" sz="4400" dirty="0">
                <a:latin typeface="Times New Roman" panose="02020603050405020304" pitchFamily="18" charset="0"/>
                <a:cs typeface="Times New Roman" panose="02020603050405020304" pitchFamily="18" charset="0"/>
              </a:rPr>
              <a:t>Personelin; alan bilgisini ve verimliliğini arttırmak suretiyle  üst görevlere hazırlamak,</a:t>
            </a:r>
          </a:p>
          <a:p>
            <a:pPr lvl="0"/>
            <a:r>
              <a:rPr lang="tr-TR" sz="4400" dirty="0">
                <a:latin typeface="Times New Roman" panose="02020603050405020304" pitchFamily="18" charset="0"/>
                <a:cs typeface="Times New Roman" panose="02020603050405020304" pitchFamily="18" charset="0"/>
              </a:rPr>
              <a:t>İdari iş ve işleyişte; kaliteli hizmet, hizmette verimlilik, etkinlik ve sürekliliği sağlamak,</a:t>
            </a:r>
          </a:p>
          <a:p>
            <a:r>
              <a:rPr lang="tr-TR" sz="4400" dirty="0" smtClean="0">
                <a:latin typeface="Times New Roman" panose="02020603050405020304" pitchFamily="18" charset="0"/>
                <a:cs typeface="Times New Roman" panose="02020603050405020304" pitchFamily="18" charset="0"/>
              </a:rPr>
              <a:t>Üniversitenin </a:t>
            </a:r>
            <a:r>
              <a:rPr lang="tr-TR" sz="4400" dirty="0">
                <a:latin typeface="Times New Roman" panose="02020603050405020304" pitchFamily="18" charset="0"/>
                <a:cs typeface="Times New Roman" panose="02020603050405020304" pitchFamily="18" charset="0"/>
              </a:rPr>
              <a:t>ihtiyaçları doğrultusunda; araştıran, sorgulayan, katılımcı, çözüm odaklı, alanında yetkin</a:t>
            </a:r>
            <a:r>
              <a:rPr lang="tr-TR" sz="4400" b="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personel yetiştirmek</a:t>
            </a:r>
            <a:r>
              <a:rPr lang="tr-TR" sz="4400" b="1" dirty="0">
                <a:latin typeface="Times New Roman" panose="02020603050405020304" pitchFamily="18" charset="0"/>
                <a:cs typeface="Times New Roman" panose="02020603050405020304" pitchFamily="18" charset="0"/>
              </a:rPr>
              <a:t>,</a:t>
            </a:r>
            <a:endParaRPr lang="tr-TR" sz="4400" dirty="0">
              <a:latin typeface="Times New Roman" panose="02020603050405020304" pitchFamily="18" charset="0"/>
              <a:cs typeface="Times New Roman" panose="02020603050405020304" pitchFamily="18" charset="0"/>
            </a:endParaRPr>
          </a:p>
          <a:p>
            <a:r>
              <a:rPr lang="tr-TR" sz="4400" dirty="0" smtClean="0">
                <a:latin typeface="Times New Roman" panose="02020603050405020304" pitchFamily="18" charset="0"/>
                <a:cs typeface="Times New Roman" panose="02020603050405020304" pitchFamily="18" charset="0"/>
              </a:rPr>
              <a:t>Çalışanlar </a:t>
            </a:r>
            <a:r>
              <a:rPr lang="tr-TR" sz="4400" dirty="0">
                <a:latin typeface="Times New Roman" panose="02020603050405020304" pitchFamily="18" charset="0"/>
                <a:cs typeface="Times New Roman" panose="02020603050405020304" pitchFamily="18" charset="0"/>
              </a:rPr>
              <a:t>arasında güçlü iletişim ve motivasyonun sağlayan, karşılıklı güven ve iş birliği içinde  uygar bir çalışma kültürü oluşturmak.</a:t>
            </a:r>
            <a:r>
              <a:rPr lang="tr-TR" sz="4400" b="1" dirty="0">
                <a:latin typeface="Times New Roman" panose="02020603050405020304" pitchFamily="18" charset="0"/>
                <a:cs typeface="Times New Roman" panose="02020603050405020304" pitchFamily="18" charset="0"/>
              </a:rPr>
              <a:t>                                                  </a:t>
            </a:r>
            <a:endParaRPr lang="tr-TR" sz="4400" dirty="0">
              <a:latin typeface="Times New Roman" panose="02020603050405020304" pitchFamily="18" charset="0"/>
              <a:cs typeface="Times New Roman" panose="02020603050405020304" pitchFamily="18" charset="0"/>
            </a:endParaRPr>
          </a:p>
          <a:p>
            <a:endParaRPr lang="tr-TR" dirty="0"/>
          </a:p>
        </p:txBody>
      </p:sp>
      <p:pic>
        <p:nvPicPr>
          <p:cNvPr id="4"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147918"/>
            <a:ext cx="10632949" cy="1573306"/>
          </a:xfrm>
          <a:prstGeom prst="rect">
            <a:avLst/>
          </a:prstGeom>
        </p:spPr>
      </p:pic>
    </p:spTree>
    <p:extLst>
      <p:ext uri="{BB962C8B-B14F-4D97-AF65-F5344CB8AC3E}">
        <p14:creationId xmlns:p14="http://schemas.microsoft.com/office/powerpoint/2010/main" val="355229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4" name="Dikdörtgen 3"/>
          <p:cNvSpPr/>
          <p:nvPr/>
        </p:nvSpPr>
        <p:spPr>
          <a:xfrm>
            <a:off x="838200" y="3053583"/>
            <a:ext cx="10574274" cy="1077218"/>
          </a:xfrm>
          <a:prstGeom prst="rect">
            <a:avLst/>
          </a:prstGeom>
        </p:spPr>
        <p:txBody>
          <a:bodyPr wrap="square">
            <a:spAutoFit/>
          </a:bodyPr>
          <a:lstStyle/>
          <a:p>
            <a:pPr algn="ctr"/>
            <a:r>
              <a:rPr lang="tr-TR" sz="3200" b="1" dirty="0" smtClean="0">
                <a:latin typeface="Times New Roman" panose="02020603050405020304" pitchFamily="18" charset="0"/>
                <a:cs typeface="Times New Roman" panose="02020603050405020304" pitchFamily="18" charset="0"/>
              </a:rPr>
              <a:t>2015-2016 EĞİTİM-ÖĞRETİM  YILI İÇERİSİNDE                      GERÇEKLEŞTİRİLEN EĞİTİMLER</a:t>
            </a:r>
            <a:endParaRPr lang="tr-TR" sz="3200" b="1" dirty="0">
              <a:latin typeface="Times New Roman" panose="02020603050405020304" pitchFamily="18" charset="0"/>
              <a:cs typeface="Times New Roman" panose="02020603050405020304" pitchFamily="18" charset="0"/>
            </a:endParaRPr>
          </a:p>
        </p:txBody>
      </p:sp>
      <p:pic>
        <p:nvPicPr>
          <p:cNvPr id="5" name="0 Resim"/>
          <p:cNvPicPr/>
          <p:nvPr/>
        </p:nvPicPr>
        <p:blipFill>
          <a:blip r:embed="rId2" cstate="print">
            <a:extLst>
              <a:ext uri="{28A0092B-C50C-407E-A947-70E740481C1C}">
                <a14:useLocalDpi xmlns:a14="http://schemas.microsoft.com/office/drawing/2010/main" val="0"/>
              </a:ext>
            </a:extLst>
          </a:blip>
          <a:stretch>
            <a:fillRect/>
          </a:stretch>
        </p:blipFill>
        <p:spPr>
          <a:xfrm>
            <a:off x="779525" y="241253"/>
            <a:ext cx="10632949" cy="1573306"/>
          </a:xfrm>
          <a:prstGeom prst="rect">
            <a:avLst/>
          </a:prstGeom>
        </p:spPr>
      </p:pic>
    </p:spTree>
    <p:extLst>
      <p:ext uri="{BB962C8B-B14F-4D97-AF65-F5344CB8AC3E}">
        <p14:creationId xmlns:p14="http://schemas.microsoft.com/office/powerpoint/2010/main" val="4100566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TotalTime>
  <Words>776</Words>
  <Application>Microsoft Office PowerPoint</Application>
  <PresentationFormat>Geniş ekran</PresentationFormat>
  <Paragraphs>91</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PT Sans</vt:lpstr>
      <vt:lpstr>Times New Roman</vt:lpstr>
      <vt:lpstr>Wingdings</vt:lpstr>
      <vt:lpstr>Office Teması</vt:lpstr>
      <vt:lpstr>Çankaya Üniversitesi  Personel Daire Başkanlığı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Perosnel Daire Başkanlığı</dc:title>
  <dc:creator>Windows Kullanıcısı</dc:creator>
  <cp:lastModifiedBy>Windows Kullanıcısı</cp:lastModifiedBy>
  <cp:revision>229</cp:revision>
  <dcterms:created xsi:type="dcterms:W3CDTF">2017-06-12T08:46:18Z</dcterms:created>
  <dcterms:modified xsi:type="dcterms:W3CDTF">2017-06-15T12:28:50Z</dcterms:modified>
</cp:coreProperties>
</file>